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22"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5AF1F6-4DE0-024A-8FF0-414BC1C4BC80}" v="49" dt="2022-03-23T03:41:31.4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wholeTbl>
    <a:band2H>
      <a:tcTxStyle/>
      <a:tcStyle>
        <a:tcBdr/>
        <a:fill>
          <a:solidFill>
            <a:srgbClr val="C4C1BA">
              <a:alpha val="25000"/>
            </a:srgbClr>
          </a:solidFill>
        </a:fill>
      </a:tcStyle>
    </a:band2H>
    <a:firstCo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Col>
    <a:la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381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lastRow>
    <a:fir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12700" cap="flat">
              <a:solidFill>
                <a:schemeClr val="accent5">
                  <a:hueOff val="85969"/>
                  <a:satOff val="-7811"/>
                  <a:lumOff val="-38955"/>
                </a:schemeClr>
              </a:solidFill>
              <a:prstDash val="solid"/>
              <a:miter lim="400000"/>
            </a:ln>
          </a:top>
          <a:bottom>
            <a:ln w="12700" cap="flat">
              <a:solidFill>
                <a:schemeClr val="accent5">
                  <a:hueOff val="85969"/>
                  <a:satOff val="-7811"/>
                  <a:lumOff val="-38955"/>
                </a:schemeClr>
              </a:solidFill>
              <a:prstDash val="solid"/>
              <a:miter lim="400000"/>
            </a:ln>
          </a:bottom>
          <a:insideH>
            <a:ln w="12700" cap="flat">
              <a:solidFill>
                <a:schemeClr val="accent5">
                  <a:hueOff val="85969"/>
                  <a:satOff val="-7811"/>
                  <a:lumOff val="-38955"/>
                </a:schemeClr>
              </a:solidFill>
              <a:prstDash val="solid"/>
              <a:miter lim="400000"/>
            </a:ln>
          </a:insideH>
          <a:insideV>
            <a:ln w="12700" cap="flat">
              <a:noFill/>
              <a:miter lim="400000"/>
            </a:ln>
          </a:insideV>
        </a:tcBdr>
        <a:fill>
          <a:noFill/>
        </a:fill>
      </a:tcStyle>
    </a:wholeTbl>
    <a:band2H>
      <a:tcTxStyle/>
      <a:tcStyle>
        <a:tcBdr/>
        <a:fill>
          <a:solidFill>
            <a:srgbClr val="C4C1BA">
              <a:alpha val="25000"/>
            </a:srgbClr>
          </a:solidFill>
        </a:fill>
      </a:tcStyle>
    </a:band2H>
    <a:firstCo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solidFill>
                <a:schemeClr val="accent5">
                  <a:hueOff val="85969"/>
                  <a:satOff val="-7811"/>
                  <a:lumOff val="-38955"/>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C2C3">
              <a:alpha val="63000"/>
            </a:srgbClr>
          </a:solidFill>
        </a:fill>
      </a:tcStyle>
    </a:firstCol>
    <a:lastRow>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25400" cap="flat">
              <a:solidFill>
                <a:schemeClr val="accent5">
                  <a:hueOff val="85969"/>
                  <a:satOff val="-7811"/>
                  <a:lumOff val="-38955"/>
                </a:scheme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5">
                  <a:hueOff val="85969"/>
                  <a:satOff val="-7811"/>
                  <a:lumOff val="-38955"/>
                </a:schemeClr>
              </a:solidFill>
              <a:prstDash val="solid"/>
              <a:miter lim="400000"/>
            </a:ln>
          </a:bottom>
          <a:insideH>
            <a:ln w="12700" cap="flat">
              <a:noFill/>
              <a:miter lim="400000"/>
            </a:ln>
          </a:insideH>
          <a:insideV>
            <a:ln w="12700" cap="flat">
              <a:noFill/>
              <a:miter lim="400000"/>
            </a:ln>
          </a:insideV>
        </a:tcBdr>
        <a:fill>
          <a:solidFill>
            <a:srgbClr val="42727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chemeClr val="accent1">
                  <a:satOff val="-10875"/>
                  <a:lumOff val="-37767"/>
                </a:schemeClr>
              </a:solidFill>
              <a:prstDash val="solid"/>
              <a:miter lim="400000"/>
            </a:ln>
          </a:left>
          <a:right>
            <a:ln w="12700" cap="flat">
              <a:solidFill>
                <a:schemeClr val="accent1">
                  <a:satOff val="-10875"/>
                  <a:lumOff val="-37767"/>
                </a:schemeClr>
              </a:solidFill>
              <a:prstDash val="solid"/>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solidFill>
                <a:schemeClr val="accent1">
                  <a:satOff val="-10875"/>
                  <a:lumOff val="-37767"/>
                </a:schemeClr>
              </a:solidFill>
              <a:prstDash val="solid"/>
              <a:miter lim="400000"/>
            </a:ln>
          </a:insideV>
        </a:tcBdr>
        <a:fill>
          <a:noFill/>
        </a:fill>
      </a:tcStyle>
    </a:wholeTbl>
    <a:band2H>
      <a:tcTxStyle/>
      <a:tcStyle>
        <a:tcBdr/>
        <a:fill>
          <a:solidFill>
            <a:srgbClr val="E1E0DA"/>
          </a:solidFill>
        </a:fill>
      </a:tcStyle>
    </a:band2H>
    <a:firstCol>
      <a:tcTxStyle b="off" i="off">
        <a:font>
          <a:latin typeface="Helvetica Neue"/>
          <a:ea typeface="Helvetica Neue"/>
          <a:cs typeface="Helvetica Neue"/>
        </a:font>
        <a:srgbClr val="FFFFFF"/>
      </a:tcTxStyle>
      <a:tcStyle>
        <a:tcBdr>
          <a:left>
            <a:ln w="12700" cap="flat">
              <a:solidFill>
                <a:schemeClr val="accent1">
                  <a:satOff val="-10875"/>
                  <a:lumOff val="-37767"/>
                </a:schemeClr>
              </a:solidFill>
              <a:prstDash val="solid"/>
              <a:miter lim="400000"/>
            </a:ln>
          </a:left>
          <a:right>
            <a:ln w="12700" cap="flat">
              <a:noFill/>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noFill/>
              <a:miter lim="400000"/>
            </a:ln>
          </a:insideV>
        </a:tcBdr>
        <a:fill>
          <a:solidFill>
            <a:srgbClr val="979E9E"/>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1">
                  <a:satOff val="-10875"/>
                  <a:lumOff val="-37767"/>
                </a:schemeClr>
              </a:solidFill>
              <a:prstDash val="solid"/>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chemeClr val="accent1">
                  <a:satOff val="-10875"/>
                  <a:lumOff val="-37767"/>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A7A7A7"/>
              </a:solidFill>
              <a:prstDash val="solid"/>
              <a:miter lim="400000"/>
            </a:ln>
          </a:insideV>
        </a:tcBdr>
        <a:fill>
          <a:noFill/>
        </a:fill>
      </a:tcStyle>
    </a:wholeTbl>
    <a:band2H>
      <a:tcTxStyle/>
      <a:tcStyle>
        <a:tcBdr/>
        <a:fill>
          <a:solidFill>
            <a:srgbClr val="E6E4D7"/>
          </a:solidFill>
        </a:fill>
      </a:tcStyle>
    </a:band2H>
    <a:firstCol>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E7E4DC"/>
          </a:solidFill>
        </a:fill>
      </a:tcStyle>
    </a:firstCol>
    <a:la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lastRow>
    <a:fir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solidFill>
                <a:srgbClr val="000000">
                  <a:alpha val="50000"/>
                </a:srgbClr>
              </a:solidFill>
              <a:prstDash val="solid"/>
              <a:miter lim="400000"/>
            </a:ln>
          </a:left>
          <a:right>
            <a:ln w="12700" cap="flat">
              <a:solidFill>
                <a:srgbClr val="000000">
                  <a:alpha val="50000"/>
                </a:srgbClr>
              </a:solidFill>
              <a:prstDash val="solid"/>
              <a:miter lim="400000"/>
            </a:ln>
          </a:right>
          <a:top>
            <a:ln w="12700" cap="flat">
              <a:solidFill>
                <a:srgbClr val="000000">
                  <a:alpha val="50000"/>
                </a:srgbClr>
              </a:solidFill>
              <a:prstDash val="solid"/>
              <a:miter lim="400000"/>
            </a:ln>
          </a:top>
          <a:bottom>
            <a:ln w="12700" cap="flat">
              <a:solidFill>
                <a:srgbClr val="000000">
                  <a:alpha val="50000"/>
                </a:srgbClr>
              </a:solidFill>
              <a:prstDash val="solid"/>
              <a:miter lim="400000"/>
            </a:ln>
          </a:bottom>
          <a:insideH>
            <a:ln w="12700" cap="flat">
              <a:solidFill>
                <a:srgbClr val="000000">
                  <a:alpha val="50000"/>
                </a:srgbClr>
              </a:solidFill>
              <a:prstDash val="solid"/>
              <a:miter lim="400000"/>
            </a:ln>
          </a:insideH>
          <a:insideV>
            <a:ln w="12700" cap="flat">
              <a:solidFill>
                <a:srgbClr val="000000">
                  <a:alpha val="50000"/>
                </a:srgbClr>
              </a:solidFill>
              <a:prstDash val="solid"/>
              <a:miter lim="400000"/>
            </a:ln>
          </a:insideV>
        </a:tcBdr>
        <a:fill>
          <a:noFill/>
        </a:fill>
      </a:tcStyle>
    </a:wholeTbl>
    <a:band2H>
      <a:tcTxStyle/>
      <a:tcStyle>
        <a:tcBdr/>
        <a:fill>
          <a:solidFill>
            <a:srgbClr val="E4E1D9"/>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A99C"/>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solidFill>
                <a:srgbClr val="6B6C6B"/>
              </a:solidFill>
              <a:custDash>
                <a:ds d="200000" sp="200000"/>
              </a:custDash>
              <a:miter lim="400000"/>
            </a:ln>
          </a:top>
          <a:bottom>
            <a:ln w="12700" cap="flat">
              <a:solidFill>
                <a:srgbClr val="6B6C6B"/>
              </a:solidFill>
              <a:custDash>
                <a:ds d="200000" sp="200000"/>
              </a:custDash>
              <a:miter lim="400000"/>
            </a:ln>
          </a:bottom>
          <a:insideH>
            <a:ln w="12700" cap="flat">
              <a:solidFill>
                <a:srgbClr val="6B6C6B"/>
              </a:solidFill>
              <a:custDash>
                <a:ds d="200000" sp="200000"/>
              </a:custDash>
              <a:miter lim="400000"/>
            </a:ln>
          </a:insideH>
          <a:insideV>
            <a:ln w="12700" cap="flat">
              <a:noFill/>
              <a:miter lim="400000"/>
            </a:ln>
          </a:insideV>
        </a:tcBdr>
        <a:fill>
          <a:noFill/>
        </a:fill>
      </a:tcStyle>
    </a:wholeTbl>
    <a:band2H>
      <a:tcTxStyle/>
      <a:tcStyle>
        <a:tcBdr/>
        <a:fill>
          <a:solidFill>
            <a:srgbClr val="FFFFFF">
              <a:alpha val="50000"/>
            </a:srgbClr>
          </a:solidFill>
        </a:fill>
      </a:tcStyle>
    </a:band2H>
    <a:firstCol>
      <a:tcTxStyle b="off" i="off">
        <a:font>
          <a:latin typeface="Helvetica Neue"/>
          <a:ea typeface="Helvetica Neue"/>
          <a:cs typeface="Helvetica Neue"/>
        </a:font>
        <a:srgbClr val="5D3C1B"/>
      </a:tcTxStyle>
      <a:tcStyle>
        <a:tcBdr>
          <a:left>
            <a:ln w="12700" cap="flat">
              <a:noFill/>
              <a:miter lim="400000"/>
            </a:ln>
          </a:left>
          <a:right>
            <a:ln w="25400" cap="flat">
              <a:solidFill>
                <a:srgbClr val="A7A7A7"/>
              </a:solidFill>
              <a:prstDash val="solid"/>
              <a:miter lim="400000"/>
            </a:ln>
          </a:right>
          <a:top>
            <a:ln w="12700" cap="flat">
              <a:solidFill>
                <a:srgbClr val="A9AAA9"/>
              </a:solidFill>
              <a:prstDash val="solid"/>
              <a:miter lim="400000"/>
            </a:ln>
          </a:top>
          <a:bottom>
            <a:ln w="12700" cap="flat">
              <a:solidFill>
                <a:srgbClr val="A9AAA9"/>
              </a:solidFill>
              <a:prstDash val="solid"/>
              <a:miter lim="400000"/>
            </a:ln>
          </a:bottom>
          <a:insideH>
            <a:ln w="12700" cap="flat">
              <a:solidFill>
                <a:srgbClr val="A9AAA9"/>
              </a:solidFill>
              <a:prstDash val="solid"/>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25400" cap="flat">
              <a:solidFill>
                <a:srgbClr val="A7A7A7"/>
              </a:solidFill>
              <a:prstDash val="solid"/>
              <a:miter lim="400000"/>
            </a:ln>
          </a:top>
          <a:bottom>
            <a:ln w="12700" cap="flat">
              <a:noFill/>
              <a:miter lim="400000"/>
            </a:ln>
          </a:bottom>
          <a:insideH>
            <a:ln w="12700" cap="flat">
              <a:solidFill>
                <a:srgbClr val="A7A7A7"/>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12700" cap="flat">
              <a:noFill/>
              <a:miter lim="400000"/>
            </a:ln>
          </a:top>
          <a:bottom>
            <a:ln w="25400" cap="flat">
              <a:solidFill>
                <a:srgbClr val="A7A7A7"/>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p:restoredTop sz="94648"/>
  </p:normalViewPr>
  <p:slideViewPr>
    <p:cSldViewPr snapToGrid="0" snapToObjects="1">
      <p:cViewPr varScale="1">
        <p:scale>
          <a:sx n="82" d="100"/>
          <a:sy n="82" d="100"/>
        </p:scale>
        <p:origin x="1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B85AF1F6-4DE0-024A-8FF0-414BC1C4BC80}"/>
    <pc:docChg chg="custSel addSld modSld">
      <pc:chgData name="文婷 柴" userId="cc3e45de-2f49-4c89-aeff-00e7b5b5da7e" providerId="ADAL" clId="{B85AF1F6-4DE0-024A-8FF0-414BC1C4BC80}" dt="2022-03-23T03:41:31.495" v="506"/>
      <pc:docMkLst>
        <pc:docMk/>
      </pc:docMkLst>
      <pc:sldChg chg="addSp modSp mod">
        <pc:chgData name="文婷 柴" userId="cc3e45de-2f49-4c89-aeff-00e7b5b5da7e" providerId="ADAL" clId="{B85AF1F6-4DE0-024A-8FF0-414BC1C4BC80}" dt="2022-03-23T00:12:50.006" v="382" actId="20577"/>
        <pc:sldMkLst>
          <pc:docMk/>
          <pc:sldMk cId="0" sldId="257"/>
        </pc:sldMkLst>
        <pc:spChg chg="add mod">
          <ac:chgData name="文婷 柴" userId="cc3e45de-2f49-4c89-aeff-00e7b5b5da7e" providerId="ADAL" clId="{B85AF1F6-4DE0-024A-8FF0-414BC1C4BC80}" dt="2022-03-23T00:12:50.006" v="382" actId="20577"/>
          <ac:spMkLst>
            <pc:docMk/>
            <pc:sldMk cId="0" sldId="257"/>
            <ac:spMk id="2" creationId="{C3FBD4C6-C9C9-5F42-9D21-463274CF7230}"/>
          </ac:spMkLst>
        </pc:spChg>
        <pc:spChg chg="mod">
          <ac:chgData name="文婷 柴" userId="cc3e45de-2f49-4c89-aeff-00e7b5b5da7e" providerId="ADAL" clId="{B85AF1F6-4DE0-024A-8FF0-414BC1C4BC80}" dt="2022-03-22T13:42:40.764" v="92" actId="20577"/>
          <ac:spMkLst>
            <pc:docMk/>
            <pc:sldMk cId="0" sldId="257"/>
            <ac:spMk id="123" creationId="{00000000-0000-0000-0000-000000000000}"/>
          </ac:spMkLst>
        </pc:spChg>
      </pc:sldChg>
      <pc:sldChg chg="modSp">
        <pc:chgData name="文婷 柴" userId="cc3e45de-2f49-4c89-aeff-00e7b5b5da7e" providerId="ADAL" clId="{B85AF1F6-4DE0-024A-8FF0-414BC1C4BC80}" dt="2022-03-23T03:41:31.495" v="506"/>
        <pc:sldMkLst>
          <pc:docMk/>
          <pc:sldMk cId="0" sldId="259"/>
        </pc:sldMkLst>
        <pc:spChg chg="mod">
          <ac:chgData name="文婷 柴" userId="cc3e45de-2f49-4c89-aeff-00e7b5b5da7e" providerId="ADAL" clId="{B85AF1F6-4DE0-024A-8FF0-414BC1C4BC80}" dt="2022-03-23T03:41:31.495" v="506"/>
          <ac:spMkLst>
            <pc:docMk/>
            <pc:sldMk cId="0" sldId="259"/>
            <ac:spMk id="129" creationId="{00000000-0000-0000-0000-000000000000}"/>
          </ac:spMkLst>
        </pc:spChg>
      </pc:sldChg>
      <pc:sldChg chg="modSp">
        <pc:chgData name="文婷 柴" userId="cc3e45de-2f49-4c89-aeff-00e7b5b5da7e" providerId="ADAL" clId="{B85AF1F6-4DE0-024A-8FF0-414BC1C4BC80}" dt="2022-03-21T04:59:51.907" v="0" actId="58"/>
        <pc:sldMkLst>
          <pc:docMk/>
          <pc:sldMk cId="0" sldId="261"/>
        </pc:sldMkLst>
        <pc:spChg chg="mod">
          <ac:chgData name="文婷 柴" userId="cc3e45de-2f49-4c89-aeff-00e7b5b5da7e" providerId="ADAL" clId="{B85AF1F6-4DE0-024A-8FF0-414BC1C4BC80}" dt="2022-03-21T04:59:51.907" v="0" actId="58"/>
          <ac:spMkLst>
            <pc:docMk/>
            <pc:sldMk cId="0" sldId="261"/>
            <ac:spMk id="138" creationId="{00000000-0000-0000-0000-000000000000}"/>
          </ac:spMkLst>
        </pc:spChg>
      </pc:sldChg>
      <pc:sldChg chg="modSp mod">
        <pc:chgData name="文婷 柴" userId="cc3e45de-2f49-4c89-aeff-00e7b5b5da7e" providerId="ADAL" clId="{B85AF1F6-4DE0-024A-8FF0-414BC1C4BC80}" dt="2022-03-21T05:00:44.147" v="28" actId="58"/>
        <pc:sldMkLst>
          <pc:docMk/>
          <pc:sldMk cId="0" sldId="262"/>
        </pc:sldMkLst>
        <pc:spChg chg="mod">
          <ac:chgData name="文婷 柴" userId="cc3e45de-2f49-4c89-aeff-00e7b5b5da7e" providerId="ADAL" clId="{B85AF1F6-4DE0-024A-8FF0-414BC1C4BC80}" dt="2022-03-21T05:00:44.147" v="28" actId="58"/>
          <ac:spMkLst>
            <pc:docMk/>
            <pc:sldMk cId="0" sldId="262"/>
            <ac:spMk id="150" creationId="{00000000-0000-0000-0000-000000000000}"/>
          </ac:spMkLst>
        </pc:spChg>
      </pc:sldChg>
      <pc:sldChg chg="modSp mod">
        <pc:chgData name="文婷 柴" userId="cc3e45de-2f49-4c89-aeff-00e7b5b5da7e" providerId="ADAL" clId="{B85AF1F6-4DE0-024A-8FF0-414BC1C4BC80}" dt="2022-03-21T05:08:01.218" v="39" actId="20577"/>
        <pc:sldMkLst>
          <pc:docMk/>
          <pc:sldMk cId="0" sldId="268"/>
        </pc:sldMkLst>
        <pc:spChg chg="mod">
          <ac:chgData name="文婷 柴" userId="cc3e45de-2f49-4c89-aeff-00e7b5b5da7e" providerId="ADAL" clId="{B85AF1F6-4DE0-024A-8FF0-414BC1C4BC80}" dt="2022-03-21T04:59:52.431" v="2" actId="27636"/>
          <ac:spMkLst>
            <pc:docMk/>
            <pc:sldMk cId="0" sldId="268"/>
            <ac:spMk id="174" creationId="{00000000-0000-0000-0000-000000000000}"/>
          </ac:spMkLst>
        </pc:spChg>
        <pc:spChg chg="mod">
          <ac:chgData name="文婷 柴" userId="cc3e45de-2f49-4c89-aeff-00e7b5b5da7e" providerId="ADAL" clId="{B85AF1F6-4DE0-024A-8FF0-414BC1C4BC80}" dt="2022-03-21T05:08:01.218" v="39" actId="20577"/>
          <ac:spMkLst>
            <pc:docMk/>
            <pc:sldMk cId="0" sldId="268"/>
            <ac:spMk id="175" creationId="{00000000-0000-0000-0000-000000000000}"/>
          </ac:spMkLst>
        </pc:spChg>
      </pc:sldChg>
      <pc:sldChg chg="modSp mod">
        <pc:chgData name="文婷 柴" userId="cc3e45de-2f49-4c89-aeff-00e7b5b5da7e" providerId="ADAL" clId="{B85AF1F6-4DE0-024A-8FF0-414BC1C4BC80}" dt="2022-03-23T02:05:50.736" v="391" actId="1038"/>
        <pc:sldMkLst>
          <pc:docMk/>
          <pc:sldMk cId="0" sldId="269"/>
        </pc:sldMkLst>
        <pc:picChg chg="mod">
          <ac:chgData name="文婷 柴" userId="cc3e45de-2f49-4c89-aeff-00e7b5b5da7e" providerId="ADAL" clId="{B85AF1F6-4DE0-024A-8FF0-414BC1C4BC80}" dt="2022-03-23T02:05:50.736" v="391" actId="1038"/>
          <ac:picMkLst>
            <pc:docMk/>
            <pc:sldMk cId="0" sldId="269"/>
            <ac:picMk id="178" creationId="{00000000-0000-0000-0000-000000000000}"/>
          </ac:picMkLst>
        </pc:picChg>
      </pc:sldChg>
      <pc:sldChg chg="modSp mod">
        <pc:chgData name="文婷 柴" userId="cc3e45de-2f49-4c89-aeff-00e7b5b5da7e" providerId="ADAL" clId="{B85AF1F6-4DE0-024A-8FF0-414BC1C4BC80}" dt="2022-03-21T05:11:11.368" v="41" actId="27636"/>
        <pc:sldMkLst>
          <pc:docMk/>
          <pc:sldMk cId="0" sldId="281"/>
        </pc:sldMkLst>
        <pc:spChg chg="mod">
          <ac:chgData name="文婷 柴" userId="cc3e45de-2f49-4c89-aeff-00e7b5b5da7e" providerId="ADAL" clId="{B85AF1F6-4DE0-024A-8FF0-414BC1C4BC80}" dt="2022-03-21T04:59:52.601" v="4" actId="27636"/>
          <ac:spMkLst>
            <pc:docMk/>
            <pc:sldMk cId="0" sldId="281"/>
            <ac:spMk id="216" creationId="{00000000-0000-0000-0000-000000000000}"/>
          </ac:spMkLst>
        </pc:spChg>
        <pc:spChg chg="mod">
          <ac:chgData name="文婷 柴" userId="cc3e45de-2f49-4c89-aeff-00e7b5b5da7e" providerId="ADAL" clId="{B85AF1F6-4DE0-024A-8FF0-414BC1C4BC80}" dt="2022-03-21T05:11:11.368" v="41" actId="27636"/>
          <ac:spMkLst>
            <pc:docMk/>
            <pc:sldMk cId="0" sldId="281"/>
            <ac:spMk id="217" creationId="{00000000-0000-0000-0000-000000000000}"/>
          </ac:spMkLst>
        </pc:spChg>
      </pc:sldChg>
      <pc:sldChg chg="modSp mod">
        <pc:chgData name="文婷 柴" userId="cc3e45de-2f49-4c89-aeff-00e7b5b5da7e" providerId="ADAL" clId="{B85AF1F6-4DE0-024A-8FF0-414BC1C4BC80}" dt="2022-03-21T04:59:52.667" v="5" actId="27636"/>
        <pc:sldMkLst>
          <pc:docMk/>
          <pc:sldMk cId="0" sldId="282"/>
        </pc:sldMkLst>
        <pc:spChg chg="mod">
          <ac:chgData name="文婷 柴" userId="cc3e45de-2f49-4c89-aeff-00e7b5b5da7e" providerId="ADAL" clId="{B85AF1F6-4DE0-024A-8FF0-414BC1C4BC80}" dt="2022-03-21T04:59:52.667" v="5" actId="27636"/>
          <ac:spMkLst>
            <pc:docMk/>
            <pc:sldMk cId="0" sldId="282"/>
            <ac:spMk id="221" creationId="{00000000-0000-0000-0000-000000000000}"/>
          </ac:spMkLst>
        </pc:spChg>
      </pc:sldChg>
      <pc:sldChg chg="modSp mod">
        <pc:chgData name="文婷 柴" userId="cc3e45de-2f49-4c89-aeff-00e7b5b5da7e" providerId="ADAL" clId="{B85AF1F6-4DE0-024A-8FF0-414BC1C4BC80}" dt="2022-03-21T05:16:31.337" v="44" actId="13926"/>
        <pc:sldMkLst>
          <pc:docMk/>
          <pc:sldMk cId="0" sldId="283"/>
        </pc:sldMkLst>
        <pc:spChg chg="mod">
          <ac:chgData name="文婷 柴" userId="cc3e45de-2f49-4c89-aeff-00e7b5b5da7e" providerId="ADAL" clId="{B85AF1F6-4DE0-024A-8FF0-414BC1C4BC80}" dt="2022-03-21T04:59:52.740" v="6" actId="27636"/>
          <ac:spMkLst>
            <pc:docMk/>
            <pc:sldMk cId="0" sldId="283"/>
            <ac:spMk id="227" creationId="{00000000-0000-0000-0000-000000000000}"/>
          </ac:spMkLst>
        </pc:spChg>
        <pc:spChg chg="mod">
          <ac:chgData name="文婷 柴" userId="cc3e45de-2f49-4c89-aeff-00e7b5b5da7e" providerId="ADAL" clId="{B85AF1F6-4DE0-024A-8FF0-414BC1C4BC80}" dt="2022-03-21T05:16:31.337" v="44" actId="13926"/>
          <ac:spMkLst>
            <pc:docMk/>
            <pc:sldMk cId="0" sldId="283"/>
            <ac:spMk id="228" creationId="{00000000-0000-0000-0000-000000000000}"/>
          </ac:spMkLst>
        </pc:spChg>
      </pc:sldChg>
      <pc:sldChg chg="modSp mod">
        <pc:chgData name="文婷 柴" userId="cc3e45de-2f49-4c89-aeff-00e7b5b5da7e" providerId="ADAL" clId="{B85AF1F6-4DE0-024A-8FF0-414BC1C4BC80}" dt="2022-03-21T04:59:52.784" v="7" actId="27636"/>
        <pc:sldMkLst>
          <pc:docMk/>
          <pc:sldMk cId="0" sldId="285"/>
        </pc:sldMkLst>
        <pc:spChg chg="mod">
          <ac:chgData name="文婷 柴" userId="cc3e45de-2f49-4c89-aeff-00e7b5b5da7e" providerId="ADAL" clId="{B85AF1F6-4DE0-024A-8FF0-414BC1C4BC80}" dt="2022-03-21T04:59:52.784" v="7" actId="27636"/>
          <ac:spMkLst>
            <pc:docMk/>
            <pc:sldMk cId="0" sldId="285"/>
            <ac:spMk id="237" creationId="{00000000-0000-0000-0000-000000000000}"/>
          </ac:spMkLst>
        </pc:spChg>
      </pc:sldChg>
      <pc:sldChg chg="modSp">
        <pc:chgData name="文婷 柴" userId="cc3e45de-2f49-4c89-aeff-00e7b5b5da7e" providerId="ADAL" clId="{B85AF1F6-4DE0-024A-8FF0-414BC1C4BC80}" dt="2022-03-21T05:17:58.230" v="60" actId="20577"/>
        <pc:sldMkLst>
          <pc:docMk/>
          <pc:sldMk cId="0" sldId="286"/>
        </pc:sldMkLst>
        <pc:spChg chg="mod">
          <ac:chgData name="文婷 柴" userId="cc3e45de-2f49-4c89-aeff-00e7b5b5da7e" providerId="ADAL" clId="{B85AF1F6-4DE0-024A-8FF0-414BC1C4BC80}" dt="2022-03-21T05:17:58.230" v="60" actId="20577"/>
          <ac:spMkLst>
            <pc:docMk/>
            <pc:sldMk cId="0" sldId="286"/>
            <ac:spMk id="243" creationId="{00000000-0000-0000-0000-000000000000}"/>
          </ac:spMkLst>
        </pc:spChg>
      </pc:sldChg>
      <pc:sldChg chg="modSp mod">
        <pc:chgData name="文婷 柴" userId="cc3e45de-2f49-4c89-aeff-00e7b5b5da7e" providerId="ADAL" clId="{B85AF1F6-4DE0-024A-8FF0-414BC1C4BC80}" dt="2022-03-21T04:59:52.822" v="8" actId="27636"/>
        <pc:sldMkLst>
          <pc:docMk/>
          <pc:sldMk cId="0" sldId="287"/>
        </pc:sldMkLst>
        <pc:spChg chg="mod">
          <ac:chgData name="文婷 柴" userId="cc3e45de-2f49-4c89-aeff-00e7b5b5da7e" providerId="ADAL" clId="{B85AF1F6-4DE0-024A-8FF0-414BC1C4BC80}" dt="2022-03-21T04:59:52.822" v="8" actId="27636"/>
          <ac:spMkLst>
            <pc:docMk/>
            <pc:sldMk cId="0" sldId="287"/>
            <ac:spMk id="248" creationId="{00000000-0000-0000-0000-000000000000}"/>
          </ac:spMkLst>
        </pc:spChg>
      </pc:sldChg>
      <pc:sldChg chg="modSp mod">
        <pc:chgData name="文婷 柴" userId="cc3e45de-2f49-4c89-aeff-00e7b5b5da7e" providerId="ADAL" clId="{B85AF1F6-4DE0-024A-8FF0-414BC1C4BC80}" dt="2022-03-21T04:59:52.862" v="9" actId="27636"/>
        <pc:sldMkLst>
          <pc:docMk/>
          <pc:sldMk cId="0" sldId="289"/>
        </pc:sldMkLst>
        <pc:spChg chg="mod">
          <ac:chgData name="文婷 柴" userId="cc3e45de-2f49-4c89-aeff-00e7b5b5da7e" providerId="ADAL" clId="{B85AF1F6-4DE0-024A-8FF0-414BC1C4BC80}" dt="2022-03-21T04:59:52.862" v="9" actId="27636"/>
          <ac:spMkLst>
            <pc:docMk/>
            <pc:sldMk cId="0" sldId="289"/>
            <ac:spMk id="254" creationId="{00000000-0000-0000-0000-000000000000}"/>
          </ac:spMkLst>
        </pc:spChg>
      </pc:sldChg>
      <pc:sldChg chg="modSp mod">
        <pc:chgData name="文婷 柴" userId="cc3e45de-2f49-4c89-aeff-00e7b5b5da7e" providerId="ADAL" clId="{B85AF1F6-4DE0-024A-8FF0-414BC1C4BC80}" dt="2022-03-21T04:59:52.888" v="10" actId="27636"/>
        <pc:sldMkLst>
          <pc:docMk/>
          <pc:sldMk cId="0" sldId="290"/>
        </pc:sldMkLst>
        <pc:spChg chg="mod">
          <ac:chgData name="文婷 柴" userId="cc3e45de-2f49-4c89-aeff-00e7b5b5da7e" providerId="ADAL" clId="{B85AF1F6-4DE0-024A-8FF0-414BC1C4BC80}" dt="2022-03-21T04:59:52.888" v="10" actId="27636"/>
          <ac:spMkLst>
            <pc:docMk/>
            <pc:sldMk cId="0" sldId="290"/>
            <ac:spMk id="261" creationId="{00000000-0000-0000-0000-000000000000}"/>
          </ac:spMkLst>
        </pc:spChg>
      </pc:sldChg>
      <pc:sldChg chg="modSp mod">
        <pc:chgData name="文婷 柴" userId="cc3e45de-2f49-4c89-aeff-00e7b5b5da7e" providerId="ADAL" clId="{B85AF1F6-4DE0-024A-8FF0-414BC1C4BC80}" dt="2022-03-21T04:59:53.046" v="11" actId="27636"/>
        <pc:sldMkLst>
          <pc:docMk/>
          <pc:sldMk cId="0" sldId="291"/>
        </pc:sldMkLst>
        <pc:spChg chg="mod">
          <ac:chgData name="文婷 柴" userId="cc3e45de-2f49-4c89-aeff-00e7b5b5da7e" providerId="ADAL" clId="{B85AF1F6-4DE0-024A-8FF0-414BC1C4BC80}" dt="2022-03-21T04:59:53.046" v="11" actId="27636"/>
          <ac:spMkLst>
            <pc:docMk/>
            <pc:sldMk cId="0" sldId="291"/>
            <ac:spMk id="266" creationId="{00000000-0000-0000-0000-000000000000}"/>
          </ac:spMkLst>
        </pc:spChg>
      </pc:sldChg>
      <pc:sldChg chg="modSp mod">
        <pc:chgData name="文婷 柴" userId="cc3e45de-2f49-4c89-aeff-00e7b5b5da7e" providerId="ADAL" clId="{B85AF1F6-4DE0-024A-8FF0-414BC1C4BC80}" dt="2022-03-21T04:59:53.092" v="12" actId="27636"/>
        <pc:sldMkLst>
          <pc:docMk/>
          <pc:sldMk cId="0" sldId="292"/>
        </pc:sldMkLst>
        <pc:spChg chg="mod">
          <ac:chgData name="文婷 柴" userId="cc3e45de-2f49-4c89-aeff-00e7b5b5da7e" providerId="ADAL" clId="{B85AF1F6-4DE0-024A-8FF0-414BC1C4BC80}" dt="2022-03-21T04:59:53.092" v="12" actId="27636"/>
          <ac:spMkLst>
            <pc:docMk/>
            <pc:sldMk cId="0" sldId="292"/>
            <ac:spMk id="269" creationId="{00000000-0000-0000-0000-000000000000}"/>
          </ac:spMkLst>
        </pc:spChg>
      </pc:sldChg>
      <pc:sldChg chg="modSp mod">
        <pc:chgData name="文婷 柴" userId="cc3e45de-2f49-4c89-aeff-00e7b5b5da7e" providerId="ADAL" clId="{B85AF1F6-4DE0-024A-8FF0-414BC1C4BC80}" dt="2022-03-21T04:59:53.146" v="13" actId="27636"/>
        <pc:sldMkLst>
          <pc:docMk/>
          <pc:sldMk cId="0" sldId="293"/>
        </pc:sldMkLst>
        <pc:spChg chg="mod">
          <ac:chgData name="文婷 柴" userId="cc3e45de-2f49-4c89-aeff-00e7b5b5da7e" providerId="ADAL" clId="{B85AF1F6-4DE0-024A-8FF0-414BC1C4BC80}" dt="2022-03-21T04:59:53.146" v="13" actId="27636"/>
          <ac:spMkLst>
            <pc:docMk/>
            <pc:sldMk cId="0" sldId="293"/>
            <ac:spMk id="272" creationId="{00000000-0000-0000-0000-000000000000}"/>
          </ac:spMkLst>
        </pc:spChg>
      </pc:sldChg>
      <pc:sldChg chg="modSp mod">
        <pc:chgData name="文婷 柴" userId="cc3e45de-2f49-4c89-aeff-00e7b5b5da7e" providerId="ADAL" clId="{B85AF1F6-4DE0-024A-8FF0-414BC1C4BC80}" dt="2022-03-21T04:59:53.204" v="14" actId="27636"/>
        <pc:sldMkLst>
          <pc:docMk/>
          <pc:sldMk cId="0" sldId="294"/>
        </pc:sldMkLst>
        <pc:spChg chg="mod">
          <ac:chgData name="文婷 柴" userId="cc3e45de-2f49-4c89-aeff-00e7b5b5da7e" providerId="ADAL" clId="{B85AF1F6-4DE0-024A-8FF0-414BC1C4BC80}" dt="2022-03-21T04:59:53.204" v="14" actId="27636"/>
          <ac:spMkLst>
            <pc:docMk/>
            <pc:sldMk cId="0" sldId="294"/>
            <ac:spMk id="275" creationId="{00000000-0000-0000-0000-000000000000}"/>
          </ac:spMkLst>
        </pc:spChg>
      </pc:sldChg>
      <pc:sldChg chg="modSp mod">
        <pc:chgData name="文婷 柴" userId="cc3e45de-2f49-4c89-aeff-00e7b5b5da7e" providerId="ADAL" clId="{B85AF1F6-4DE0-024A-8FF0-414BC1C4BC80}" dt="2022-03-21T04:59:53.340" v="15" actId="27636"/>
        <pc:sldMkLst>
          <pc:docMk/>
          <pc:sldMk cId="0" sldId="295"/>
        </pc:sldMkLst>
        <pc:spChg chg="mod">
          <ac:chgData name="文婷 柴" userId="cc3e45de-2f49-4c89-aeff-00e7b5b5da7e" providerId="ADAL" clId="{B85AF1F6-4DE0-024A-8FF0-414BC1C4BC80}" dt="2022-03-21T04:59:53.340" v="15" actId="27636"/>
          <ac:spMkLst>
            <pc:docMk/>
            <pc:sldMk cId="0" sldId="295"/>
            <ac:spMk id="279" creationId="{00000000-0000-0000-0000-000000000000}"/>
          </ac:spMkLst>
        </pc:spChg>
      </pc:sldChg>
      <pc:sldChg chg="modSp mod">
        <pc:chgData name="文婷 柴" userId="cc3e45de-2f49-4c89-aeff-00e7b5b5da7e" providerId="ADAL" clId="{B85AF1F6-4DE0-024A-8FF0-414BC1C4BC80}" dt="2022-03-21T04:59:53.376" v="16" actId="27636"/>
        <pc:sldMkLst>
          <pc:docMk/>
          <pc:sldMk cId="0" sldId="296"/>
        </pc:sldMkLst>
        <pc:spChg chg="mod">
          <ac:chgData name="文婷 柴" userId="cc3e45de-2f49-4c89-aeff-00e7b5b5da7e" providerId="ADAL" clId="{B85AF1F6-4DE0-024A-8FF0-414BC1C4BC80}" dt="2022-03-21T04:59:53.376" v="16" actId="27636"/>
          <ac:spMkLst>
            <pc:docMk/>
            <pc:sldMk cId="0" sldId="296"/>
            <ac:spMk id="285" creationId="{00000000-0000-0000-0000-000000000000}"/>
          </ac:spMkLst>
        </pc:spChg>
      </pc:sldChg>
      <pc:sldChg chg="modSp mod">
        <pc:chgData name="文婷 柴" userId="cc3e45de-2f49-4c89-aeff-00e7b5b5da7e" providerId="ADAL" clId="{B85AF1F6-4DE0-024A-8FF0-414BC1C4BC80}" dt="2022-03-21T04:59:53.414" v="17" actId="27636"/>
        <pc:sldMkLst>
          <pc:docMk/>
          <pc:sldMk cId="0" sldId="297"/>
        </pc:sldMkLst>
        <pc:spChg chg="mod">
          <ac:chgData name="文婷 柴" userId="cc3e45de-2f49-4c89-aeff-00e7b5b5da7e" providerId="ADAL" clId="{B85AF1F6-4DE0-024A-8FF0-414BC1C4BC80}" dt="2022-03-21T04:59:53.414" v="17" actId="27636"/>
          <ac:spMkLst>
            <pc:docMk/>
            <pc:sldMk cId="0" sldId="297"/>
            <ac:spMk id="290" creationId="{00000000-0000-0000-0000-000000000000}"/>
          </ac:spMkLst>
        </pc:spChg>
      </pc:sldChg>
      <pc:sldChg chg="modSp mod">
        <pc:chgData name="文婷 柴" userId="cc3e45de-2f49-4c89-aeff-00e7b5b5da7e" providerId="ADAL" clId="{B85AF1F6-4DE0-024A-8FF0-414BC1C4BC80}" dt="2022-03-21T04:59:53.442" v="18" actId="27636"/>
        <pc:sldMkLst>
          <pc:docMk/>
          <pc:sldMk cId="0" sldId="298"/>
        </pc:sldMkLst>
        <pc:spChg chg="mod">
          <ac:chgData name="文婷 柴" userId="cc3e45de-2f49-4c89-aeff-00e7b5b5da7e" providerId="ADAL" clId="{B85AF1F6-4DE0-024A-8FF0-414BC1C4BC80}" dt="2022-03-21T04:59:53.442" v="18" actId="27636"/>
          <ac:spMkLst>
            <pc:docMk/>
            <pc:sldMk cId="0" sldId="298"/>
            <ac:spMk id="293" creationId="{00000000-0000-0000-0000-000000000000}"/>
          </ac:spMkLst>
        </pc:spChg>
      </pc:sldChg>
      <pc:sldChg chg="modSp mod">
        <pc:chgData name="文婷 柴" userId="cc3e45de-2f49-4c89-aeff-00e7b5b5da7e" providerId="ADAL" clId="{B85AF1F6-4DE0-024A-8FF0-414BC1C4BC80}" dt="2022-03-21T04:59:53.493" v="19" actId="27636"/>
        <pc:sldMkLst>
          <pc:docMk/>
          <pc:sldMk cId="0" sldId="299"/>
        </pc:sldMkLst>
        <pc:spChg chg="mod">
          <ac:chgData name="文婷 柴" userId="cc3e45de-2f49-4c89-aeff-00e7b5b5da7e" providerId="ADAL" clId="{B85AF1F6-4DE0-024A-8FF0-414BC1C4BC80}" dt="2022-03-21T04:59:53.493" v="19" actId="27636"/>
          <ac:spMkLst>
            <pc:docMk/>
            <pc:sldMk cId="0" sldId="299"/>
            <ac:spMk id="300" creationId="{00000000-0000-0000-0000-000000000000}"/>
          </ac:spMkLst>
        </pc:spChg>
      </pc:sldChg>
      <pc:sldChg chg="addSp delSp modSp mod">
        <pc:chgData name="文婷 柴" userId="cc3e45de-2f49-4c89-aeff-00e7b5b5da7e" providerId="ADAL" clId="{B85AF1F6-4DE0-024A-8FF0-414BC1C4BC80}" dt="2022-03-23T03:18:29.613" v="412" actId="478"/>
        <pc:sldMkLst>
          <pc:docMk/>
          <pc:sldMk cId="0" sldId="301"/>
        </pc:sldMkLst>
        <pc:spChg chg="add del mod">
          <ac:chgData name="文婷 柴" userId="cc3e45de-2f49-4c89-aeff-00e7b5b5da7e" providerId="ADAL" clId="{B85AF1F6-4DE0-024A-8FF0-414BC1C4BC80}" dt="2022-03-23T03:18:29.613" v="412" actId="478"/>
          <ac:spMkLst>
            <pc:docMk/>
            <pc:sldMk cId="0" sldId="301"/>
            <ac:spMk id="2" creationId="{2D50AD81-45ED-E04E-A661-6498F645A8A1}"/>
          </ac:spMkLst>
        </pc:spChg>
      </pc:sldChg>
      <pc:sldChg chg="modSp mod">
        <pc:chgData name="文婷 柴" userId="cc3e45de-2f49-4c89-aeff-00e7b5b5da7e" providerId="ADAL" clId="{B85AF1F6-4DE0-024A-8FF0-414BC1C4BC80}" dt="2022-03-21T04:59:53.823" v="20" actId="27636"/>
        <pc:sldMkLst>
          <pc:docMk/>
          <pc:sldMk cId="0" sldId="302"/>
        </pc:sldMkLst>
        <pc:spChg chg="mod">
          <ac:chgData name="文婷 柴" userId="cc3e45de-2f49-4c89-aeff-00e7b5b5da7e" providerId="ADAL" clId="{B85AF1F6-4DE0-024A-8FF0-414BC1C4BC80}" dt="2022-03-21T04:59:53.823" v="20" actId="27636"/>
          <ac:spMkLst>
            <pc:docMk/>
            <pc:sldMk cId="0" sldId="302"/>
            <ac:spMk id="310" creationId="{00000000-0000-0000-0000-000000000000}"/>
          </ac:spMkLst>
        </pc:spChg>
      </pc:sldChg>
      <pc:sldChg chg="modSp mod">
        <pc:chgData name="文婷 柴" userId="cc3e45de-2f49-4c89-aeff-00e7b5b5da7e" providerId="ADAL" clId="{B85AF1F6-4DE0-024A-8FF0-414BC1C4BC80}" dt="2022-03-23T03:22:00.792" v="500" actId="13926"/>
        <pc:sldMkLst>
          <pc:docMk/>
          <pc:sldMk cId="0" sldId="303"/>
        </pc:sldMkLst>
        <pc:spChg chg="mod">
          <ac:chgData name="文婷 柴" userId="cc3e45de-2f49-4c89-aeff-00e7b5b5da7e" providerId="ADAL" clId="{B85AF1F6-4DE0-024A-8FF0-414BC1C4BC80}" dt="2022-03-23T03:22:00.792" v="500" actId="13926"/>
          <ac:spMkLst>
            <pc:docMk/>
            <pc:sldMk cId="0" sldId="303"/>
            <ac:spMk id="313" creationId="{00000000-0000-0000-0000-000000000000}"/>
          </ac:spMkLst>
        </pc:spChg>
      </pc:sldChg>
      <pc:sldChg chg="modSp mod">
        <pc:chgData name="文婷 柴" userId="cc3e45de-2f49-4c89-aeff-00e7b5b5da7e" providerId="ADAL" clId="{B85AF1F6-4DE0-024A-8FF0-414BC1C4BC80}" dt="2022-03-23T03:22:48.574" v="502" actId="27636"/>
        <pc:sldMkLst>
          <pc:docMk/>
          <pc:sldMk cId="0" sldId="307"/>
        </pc:sldMkLst>
        <pc:spChg chg="mod">
          <ac:chgData name="文婷 柴" userId="cc3e45de-2f49-4c89-aeff-00e7b5b5da7e" providerId="ADAL" clId="{B85AF1F6-4DE0-024A-8FF0-414BC1C4BC80}" dt="2022-03-23T03:22:48.574" v="502" actId="27636"/>
          <ac:spMkLst>
            <pc:docMk/>
            <pc:sldMk cId="0" sldId="307"/>
            <ac:spMk id="334" creationId="{00000000-0000-0000-0000-000000000000}"/>
          </ac:spMkLst>
        </pc:spChg>
      </pc:sldChg>
      <pc:sldChg chg="modSp mod">
        <pc:chgData name="文婷 柴" userId="cc3e45de-2f49-4c89-aeff-00e7b5b5da7e" providerId="ADAL" clId="{B85AF1F6-4DE0-024A-8FF0-414BC1C4BC80}" dt="2022-03-21T04:59:54.191" v="23" actId="27636"/>
        <pc:sldMkLst>
          <pc:docMk/>
          <pc:sldMk cId="0" sldId="308"/>
        </pc:sldMkLst>
        <pc:spChg chg="mod">
          <ac:chgData name="文婷 柴" userId="cc3e45de-2f49-4c89-aeff-00e7b5b5da7e" providerId="ADAL" clId="{B85AF1F6-4DE0-024A-8FF0-414BC1C4BC80}" dt="2022-03-21T04:59:54.191" v="23" actId="27636"/>
          <ac:spMkLst>
            <pc:docMk/>
            <pc:sldMk cId="0" sldId="308"/>
            <ac:spMk id="336" creationId="{00000000-0000-0000-0000-000000000000}"/>
          </ac:spMkLst>
        </pc:spChg>
      </pc:sldChg>
      <pc:sldChg chg="modSp mod">
        <pc:chgData name="文婷 柴" userId="cc3e45de-2f49-4c89-aeff-00e7b5b5da7e" providerId="ADAL" clId="{B85AF1F6-4DE0-024A-8FF0-414BC1C4BC80}" dt="2022-03-21T04:59:54.237" v="24" actId="27636"/>
        <pc:sldMkLst>
          <pc:docMk/>
          <pc:sldMk cId="0" sldId="309"/>
        </pc:sldMkLst>
        <pc:spChg chg="mod">
          <ac:chgData name="文婷 柴" userId="cc3e45de-2f49-4c89-aeff-00e7b5b5da7e" providerId="ADAL" clId="{B85AF1F6-4DE0-024A-8FF0-414BC1C4BC80}" dt="2022-03-21T04:59:54.237" v="24" actId="27636"/>
          <ac:spMkLst>
            <pc:docMk/>
            <pc:sldMk cId="0" sldId="309"/>
            <ac:spMk id="342" creationId="{00000000-0000-0000-0000-000000000000}"/>
          </ac:spMkLst>
        </pc:spChg>
      </pc:sldChg>
      <pc:sldChg chg="modSp mod">
        <pc:chgData name="文婷 柴" userId="cc3e45de-2f49-4c89-aeff-00e7b5b5da7e" providerId="ADAL" clId="{B85AF1F6-4DE0-024A-8FF0-414BC1C4BC80}" dt="2022-03-23T03:24:56.703" v="505" actId="13926"/>
        <pc:sldMkLst>
          <pc:docMk/>
          <pc:sldMk cId="0" sldId="311"/>
        </pc:sldMkLst>
        <pc:spChg chg="mod">
          <ac:chgData name="文婷 柴" userId="cc3e45de-2f49-4c89-aeff-00e7b5b5da7e" providerId="ADAL" clId="{B85AF1F6-4DE0-024A-8FF0-414BC1C4BC80}" dt="2022-03-21T04:59:54.276" v="25" actId="27636"/>
          <ac:spMkLst>
            <pc:docMk/>
            <pc:sldMk cId="0" sldId="311"/>
            <ac:spMk id="349" creationId="{00000000-0000-0000-0000-000000000000}"/>
          </ac:spMkLst>
        </pc:spChg>
        <pc:spChg chg="mod">
          <ac:chgData name="文婷 柴" userId="cc3e45de-2f49-4c89-aeff-00e7b5b5da7e" providerId="ADAL" clId="{B85AF1F6-4DE0-024A-8FF0-414BC1C4BC80}" dt="2022-03-23T03:24:56.703" v="505" actId="13926"/>
          <ac:spMkLst>
            <pc:docMk/>
            <pc:sldMk cId="0" sldId="311"/>
            <ac:spMk id="350" creationId="{00000000-0000-0000-0000-000000000000}"/>
          </ac:spMkLst>
        </pc:spChg>
      </pc:sldChg>
      <pc:sldChg chg="modSp mod">
        <pc:chgData name="文婷 柴" userId="cc3e45de-2f49-4c89-aeff-00e7b5b5da7e" providerId="ADAL" clId="{B85AF1F6-4DE0-024A-8FF0-414BC1C4BC80}" dt="2022-03-21T04:59:54.345" v="26" actId="27636"/>
        <pc:sldMkLst>
          <pc:docMk/>
          <pc:sldMk cId="0" sldId="314"/>
        </pc:sldMkLst>
        <pc:spChg chg="mod">
          <ac:chgData name="文婷 柴" userId="cc3e45de-2f49-4c89-aeff-00e7b5b5da7e" providerId="ADAL" clId="{B85AF1F6-4DE0-024A-8FF0-414BC1C4BC80}" dt="2022-03-21T04:59:54.345" v="26" actId="27636"/>
          <ac:spMkLst>
            <pc:docMk/>
            <pc:sldMk cId="0" sldId="314"/>
            <ac:spMk id="366" creationId="{00000000-0000-0000-0000-000000000000}"/>
          </ac:spMkLst>
        </pc:spChg>
      </pc:sldChg>
      <pc:sldChg chg="modSp mod">
        <pc:chgData name="文婷 柴" userId="cc3e45de-2f49-4c89-aeff-00e7b5b5da7e" providerId="ADAL" clId="{B85AF1F6-4DE0-024A-8FF0-414BC1C4BC80}" dt="2022-03-21T04:59:54.829" v="27" actId="27636"/>
        <pc:sldMkLst>
          <pc:docMk/>
          <pc:sldMk cId="0" sldId="320"/>
        </pc:sldMkLst>
        <pc:spChg chg="mod">
          <ac:chgData name="文婷 柴" userId="cc3e45de-2f49-4c89-aeff-00e7b5b5da7e" providerId="ADAL" clId="{B85AF1F6-4DE0-024A-8FF0-414BC1C4BC80}" dt="2022-03-21T04:59:54.829" v="27" actId="27636"/>
          <ac:spMkLst>
            <pc:docMk/>
            <pc:sldMk cId="0" sldId="320"/>
            <ac:spMk id="388" creationId="{00000000-0000-0000-0000-000000000000}"/>
          </ac:spMkLst>
        </pc:spChg>
      </pc:sldChg>
      <pc:sldChg chg="modSp new mod">
        <pc:chgData name="文婷 柴" userId="cc3e45de-2f49-4c89-aeff-00e7b5b5da7e" providerId="ADAL" clId="{B85AF1F6-4DE0-024A-8FF0-414BC1C4BC80}" dt="2022-03-23T03:20:20.430" v="482" actId="20577"/>
        <pc:sldMkLst>
          <pc:docMk/>
          <pc:sldMk cId="3688279644" sldId="322"/>
        </pc:sldMkLst>
        <pc:spChg chg="mod">
          <ac:chgData name="文婷 柴" userId="cc3e45de-2f49-4c89-aeff-00e7b5b5da7e" providerId="ADAL" clId="{B85AF1F6-4DE0-024A-8FF0-414BC1C4BC80}" dt="2022-03-23T03:18:13.524" v="401" actId="20577"/>
          <ac:spMkLst>
            <pc:docMk/>
            <pc:sldMk cId="3688279644" sldId="322"/>
            <ac:spMk id="2" creationId="{656C2C4C-77B0-6448-97DC-A022A6354EEE}"/>
          </ac:spMkLst>
        </pc:spChg>
        <pc:spChg chg="mod">
          <ac:chgData name="文婷 柴" userId="cc3e45de-2f49-4c89-aeff-00e7b5b5da7e" providerId="ADAL" clId="{B85AF1F6-4DE0-024A-8FF0-414BC1C4BC80}" dt="2022-03-23T03:20:20.430" v="482" actId="20577"/>
          <ac:spMkLst>
            <pc:docMk/>
            <pc:sldMk cId="3688279644" sldId="322"/>
            <ac:spMk id="3" creationId="{9D45908E-BA2F-3846-A4F4-38AD8C07306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Earth is constantly bombarded with enormous amounts of radiation, primarily from the sun. This solar radiation strikes the Earth's atmosphere in the form of visible light, plus ultraviolet (UV), infrared (IR) and other types of radiation that are invisible to the human eye.</a:t>
            </a:r>
          </a:p>
          <a:p>
            <a:endParaRPr/>
          </a:p>
          <a:p>
            <a:r>
              <a:t>UV radiation has a shorter wavelength and a higher energy level than visible light, while IR radiation has a longer wavelength and a weaker energy level. About 30 percent of the radiation striking Earth's atmosphere is immediately reflected back out to space by clouds, ice, snow, sand and other reflective surfaces, according to NASA. The remaining 70 percent of incoming solar radiation is absorbed by the oceans, the land and the atmosphere. As they heat up, the oceans, land and atmosphere release heat in the form of IR thermal radiation, which passes out of the atmosphere and into space.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Use wet scrubber.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r>
              <a:t>Toxic waste products are divided into three general categories: chemical wastes, radioactive wastes, and medical wastes.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A dead zone is a common name for a region of reduced oxygen levels (hypoxia) in water. The underlying cause of any dead zone is usually eutrophication.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t>Organic materials “biodegrade” when they are broken down by other living organisms (such as fungi, bacteria, or other microbes) into their constituent parts, which are in turn recycled by nature as the building blocks for new life. The process can occur aerobically (with the aid of oxygen) or anaerobically (without oxygen). Substances break down much faster under aerobic conditions, as oxygen helps break the molecules apart, a process called oxidation.</a:t>
            </a:r>
          </a:p>
          <a:p>
            <a:r>
              <a:t>Most landfills are fundamentally anaerobic because they are compacted so tightly, and thus do not let much air in. As such, any biodegradation that does take place does so very slowly.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r>
              <a:t>ionizing radiation, Radiation with so much energy it can knock electrons out of atoms. Ionizing radiation can affect the atoms in living things, so it poses a health risk by damaging tissue and DNA in genes. </a:t>
            </a:r>
          </a:p>
          <a:p>
            <a:r>
              <a:t>beta particle, A form of particulate ionizing radiation made up of small, fast-moving particles. Some beta particles are capable of penetrating the skin and causing damage such as skin burns. Beta-emitters are most hazardous when they are inhaled or swallowed. </a:t>
            </a:r>
          </a:p>
          <a:p>
            <a:r>
              <a:t>gamma rays, A form of ionizing radiation that is made up of weightless packets of energy called photons. Gamma rays can pass completely through the human body; as they pass through, they can cause damage to tissue and DNA.</a:t>
            </a:r>
          </a:p>
          <a:p>
            <a:r>
              <a:t>Elements in the periodic table can take on several forms. Some of these forms are stable; other forms are unstable. Typically, the most stable form of an element is the most common in nature. However, all elements have an unstable form. Unstable forms emit ionizing radiation and are radioactive. There are some elements with no stable form that are always radioactive, such as uranium. Elements that emit ionizing radiation are called radionuclides.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r>
              <a:t>Late or delayed effects of radiation occur following a wide range of doses and dose rates. Delayed effects may appear months to years after irradiation and include a wide variety of effects involving almost all tissues or organs. Some of the possible delayed consequences of radiation injury, with the rates above the background prevalence, depending on the absorbed dose, include carcinogenesis, cataract formation, chronic radiodermatitis, decreased fertility, and genetic mutations.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By their nature, pesticides are potentially toxic to other organisms, including humans, and need to be used safely and disposed of properly.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r>
              <a:t>The publication in 1962 of Rachel Carson's Silent Spring stimulated widespread public concern over the dangers of improper pesticide use and the need for better pesticide controls.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polychlorinated biphenyls (PCBs)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endParaRPr/>
          </a:p>
          <a:p>
            <a:r>
              <a:t>Biomagnification is a process in which animals higher in the food chain - humans - accumulate these these harmful toxins in significantly high concentrations. Simply put, predators higher on the food chain are much more likely to have genetic mutations, diseases, birth defects, and several other deleterious effects of improper certified product destruction.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r>
              <a:t>Glaciers and ice caps cover about 10 percent of the world’s landmass today. They hold about 75 percent of the world’s fresh water.</a:t>
            </a:r>
          </a:p>
          <a:p>
            <a:r>
              <a:t>Rising sea levels could flood coastal communities, displacing millions of people in areas such as Bangladesh, the Netherlands, and the U.S. state of Florida. Forced migration would impact not only those areas, but the regions to which the “climate refugees” flee. Millions more people in countries like Bolivia, Peru, and India depend on glacial meltwater for drinking, irrigation, and hydroelectric power. Rapid loss of these glaciers would devastate those countries.</a:t>
            </a:r>
          </a:p>
          <a:p>
            <a:r>
              <a:t>Many scientists use the term “climate change” instead of “global warming.” This is because greenhouse gas emissions affect more than just temperature. Another effect involves changes in precipitation like rain and snow. Patterns in precipitation may change or become more extreme. Over the course of the 20th century, precipitation increased in eastern parts of North and South America, northern Europe, and northern and central Asia. However, it has decreased in parts of Africa, the Mediterranean, and parts of southern Asia.</a:t>
            </a:r>
          </a:p>
          <a:p>
            <a:r>
              <a:t>If forests are replaced with large-scale cattle ranching, it can double the warming effect on the atmosphere. Cattle ranching gives off a lot of pollution, both as surface water runoff and methane gas, a greenhouse gas that holds about 30 times more heat than carbon dioxide.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t>Fish struggle to fertilize eggs three generations after exposure to contraceptive hormone, raising questions about the effects on humans.</a:t>
            </a:r>
          </a:p>
          <a:p>
            <a:r>
              <a:t>Intersex conditions occur when exposure to chemicals disrupts the hormonal systems of an animal, leading to the presence of both male and female characteristics in an animal that should exhibit the characteristics of just one sex in its lifetime.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Trash, packaging, and waste improperly disposed on land is washing into rivers, streams, lakes and creeks, and from there to the ocean. This is estimated to account for 80% of the marine debris in the oceans. The remaining 20% is attributed to at-sea losses from ocean going vessels, from lost or abandoned fishing gear and from accidental or intentional dumping. </a:t>
            </a:r>
          </a:p>
          <a:p>
            <a:r>
              <a:t>Plastic trash has the greatest potential to harm the water environment, wildlife and humans.. It is transported by rivers to the ocean, where it moves with the ocean currents, and persists in that environment for years, breaking down into smaller and smaller pieces.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This is data from the largest meta-analysis of global food systems to date, published in Science by Joseph Poore and Thomas Nemecek (2018).</a:t>
            </a:r>
          </a:p>
          <a:p>
            <a:r>
              <a:t>For most foods – and particularly the largest emitters – most GHG emissions result from land use change (shown in green), and from processes at the farm stage (brown). Farm-stage emissions include processes such as the application of fertilizers – both organic (“manure management”) and synthetic; and enteric fermentation (the production of methane in the stomachs of cattle). Combined, land use and farm-stage emissions account for more than 80% of the footprint for most foods.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The Montreal Protocol is an international protocol to the Vienna Convention, agreed in 1987 before entering into force in 1989.</a:t>
            </a:r>
          </a:p>
          <a:p>
            <a:r>
              <a:t>Its purpose was to phase-out (reduce and eventually eliminate) the use of man-made ozone-depleting substances for protection of the ozone layer.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Acid rain has been shown to have adverse impacts on forests, freshwaters and soils, killing insect and aquatic life-forms, causing paint to peel, corrosion of steel structures such as bridges, and weathering of stone buildings and statues as well as having impacts on human health.</a:t>
            </a:r>
          </a:p>
          <a:p>
            <a:r>
              <a:t>The problem of acid rain has not only increased with population and industrial growth, but has become more widespread. The use of tall smokestacks to reduce local pollution has contributed to the spread of acid rain by releasing gases into regional atmospheric circulation. Often deposition occurs a considerable distance downwind of the emissions.</a:t>
            </a:r>
          </a:p>
          <a:p>
            <a:r>
              <a:t>In the United States, electric utilities produce nearly 70 percent of SO2 and about 20 percent of NOx emissions. Fossil fuels burned by vehicles account for nearly 60 percent of NOxemissions in the United States. In the atmosphere, sulfuric and nitric acids are generated when SO2and NOx, respectively, react with water.</a:t>
            </a:r>
          </a:p>
          <a:p>
            <a:r>
              <a:t>Coal combustion is the leading source of atmospheric mercury, which also enters ecosystems by wet and dry deposition. (A number of other heavy metals, such as lead and cadmium, and various particulates are also products of unregulated fossil fuel combustion.)</a:t>
            </a:r>
          </a:p>
          <a:p>
            <a:r>
              <a:t>The term acid rain is also somewhat misleading. Nitric and sulfuric acid can be transported to the Earth from rain but also via snow, sleet, hail, fog, mist, clouds, and dust clouds. Acid deposition also includes “dry deposition” made up of acidic particles and gases, which can affect landscapes during rain-free periods.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Soil chemistry can be dramatically changed when base cations, such as calcium and magnesium, are leached by acid rain thereby affecting sensitive species, such as sugar maple (Acer saccharum).</a:t>
            </a:r>
          </a:p>
          <a:p>
            <a:r>
              <a:t>Adverse effects may be indirectly related to acid rain, like the acid's effects on soil (see above) or high concentration of gaseous precursors to acid rain. High altitude forests are especially vulnerable as they are often surrounded by clouds and fog which are more acidic than rain.</a:t>
            </a:r>
          </a:p>
          <a:p>
            <a:r>
              <a:t>Other plants can also be damaged by acid rain, but the effect on food crops is minimized by the application of lime and fertilizers to replace lost nutrients. In cultivated areas, limestone may also be added to increase the ability of the soil to keep the pH stable, but this tactic is largely unusable in the case of wilderness lands. When calcium is leached from the needles of red spruce, these trees become less cold tolerant and exhibit winter injury and even death.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Besides negatively altering soil chemistry, acid deposition has been shown to affect some tree species directly. Red spruce (Picea rubens) trees found at higher elevations in the eastern United States are harmed by acids leaching calcium from the cell membranes in their needles, making the needles more susceptible to damage from freezing during winter. The damage is often greatest in mountainous regions, because these areas often receive more acid deposition than lower areas and the winter environment is more extreme.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p>
            <a:r>
              <a:t>Acid rain has a much less harmful effect on the oceans. Acid rain can cause the ocean's pH to fall, making it more difficult for different coastal species to create their exoskeletons that they need to survive. These coastal species link together as part of the ocean's food chain and without them being a source for other marine life to feed off of more marine life will die.</a:t>
            </a:r>
          </a:p>
          <a:p>
            <a:r>
              <a:t>Coral's limestone skeletal is sensitive to pH drop, because the calcium carbonate, core component of the limestone dissolves in acidic (low pH) solutions.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Acids in the rain react with the calcium compounds in the stones to create gypsum (CaSO4), which then flakes off. The effects of this are commonly seen on old gravestones, where acid rain can cause the inscriptions to become completely illegible. Acid rain also increases the corrosion rate of metals, in particular iron, steel, copper and bronze.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787400" y="1511300"/>
            <a:ext cx="11430000" cy="3810000"/>
          </a:xfrm>
          <a:prstGeom prst="rect">
            <a:avLst/>
          </a:prstGeom>
        </p:spPr>
        <p:txBody>
          <a:bodyPr anchor="b"/>
          <a:lstStyle>
            <a:lvl1pPr>
              <a:defRPr>
                <a:solidFill>
                  <a:srgbClr val="276D6D"/>
                </a:solidFill>
              </a:defRPr>
            </a:lvl1pPr>
          </a:lstStyle>
          <a:p>
            <a:r>
              <a:t>标题文本</a:t>
            </a:r>
          </a:p>
        </p:txBody>
      </p:sp>
      <p:sp>
        <p:nvSpPr>
          <p:cNvPr id="12" name="正文级别 1…"/>
          <p:cNvSpPr txBox="1">
            <a:spLocks noGrp="1"/>
          </p:cNvSpPr>
          <p:nvPr>
            <p:ph type="body" sz="quarter" idx="1"/>
          </p:nvPr>
        </p:nvSpPr>
        <p:spPr>
          <a:xfrm>
            <a:off x="787400" y="5308600"/>
            <a:ext cx="11430000" cy="14478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533400"/>
          </a:xfrm>
          <a:prstGeom prst="rect">
            <a:avLst/>
          </a:prstGeom>
        </p:spPr>
        <p:txBody>
          <a:bodyPr anchor="t">
            <a:spAutoFit/>
          </a:bodyPr>
          <a:lstStyle>
            <a:lvl1pPr marL="0" indent="0" algn="ctr">
              <a:spcBef>
                <a:spcPts val="0"/>
              </a:spcBef>
              <a:buSzTx/>
              <a:buNone/>
              <a:defRPr sz="2800" i="1">
                <a:latin typeface="Hoefler Text"/>
                <a:ea typeface="Hoefler Text"/>
                <a:cs typeface="Hoefler Text"/>
                <a:sym typeface="Hoefler Text"/>
              </a:defRPr>
            </a:lvl1pPr>
          </a:lstStyle>
          <a:p>
            <a:r>
              <a:t>–Johnny Appleseed</a:t>
            </a:r>
          </a:p>
        </p:txBody>
      </p:sp>
      <p:sp>
        <p:nvSpPr>
          <p:cNvPr id="94" name="“在此键入引文。”"/>
          <p:cNvSpPr txBox="1">
            <a:spLocks noGrp="1"/>
          </p:cNvSpPr>
          <p:nvPr>
            <p:ph type="body" sz="quarter" idx="22"/>
          </p:nvPr>
        </p:nvSpPr>
        <p:spPr>
          <a:xfrm>
            <a:off x="1270000" y="4241799"/>
            <a:ext cx="10464800" cy="736601"/>
          </a:xfrm>
          <a:prstGeom prst="rect">
            <a:avLst/>
          </a:prstGeom>
        </p:spPr>
        <p:txBody>
          <a:bodyPr>
            <a:spAutoFit/>
          </a:bodyPr>
          <a:lstStyle>
            <a:lvl1pPr marL="0" indent="0" algn="ctr">
              <a:spcBef>
                <a:spcPts val="2400"/>
              </a:spcBef>
              <a:buSzTx/>
              <a:buNone/>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21"/>
          </p:nvPr>
        </p:nvSpPr>
        <p:spPr>
          <a:xfrm>
            <a:off x="-851457" y="-14228"/>
            <a:ext cx="15004983" cy="9987693"/>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图像"/>
          <p:cNvSpPr>
            <a:spLocks noGrp="1"/>
          </p:cNvSpPr>
          <p:nvPr>
            <p:ph type="pic" idx="21"/>
          </p:nvPr>
        </p:nvSpPr>
        <p:spPr>
          <a:xfrm>
            <a:off x="1960603" y="884196"/>
            <a:ext cx="9166170" cy="6101232"/>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21" name="标题文本"/>
          <p:cNvSpPr txBox="1">
            <a:spLocks noGrp="1"/>
          </p:cNvSpPr>
          <p:nvPr>
            <p:ph type="title"/>
          </p:nvPr>
        </p:nvSpPr>
        <p:spPr>
          <a:xfrm>
            <a:off x="787400" y="7188200"/>
            <a:ext cx="11430000" cy="1270000"/>
          </a:xfrm>
          <a:prstGeom prst="rect">
            <a:avLst/>
          </a:prstGeom>
        </p:spPr>
        <p:txBody>
          <a:bodyPr anchor="b"/>
          <a:lstStyle>
            <a:lvl1pPr>
              <a:defRPr>
                <a:solidFill>
                  <a:srgbClr val="276D6D"/>
                </a:solidFill>
              </a:defRPr>
            </a:lvl1pPr>
          </a:lstStyle>
          <a:p>
            <a:r>
              <a:t>标题文本</a:t>
            </a:r>
          </a:p>
        </p:txBody>
      </p:sp>
      <p:sp>
        <p:nvSpPr>
          <p:cNvPr id="22" name="正文级别 1…"/>
          <p:cNvSpPr txBox="1">
            <a:spLocks noGrp="1"/>
          </p:cNvSpPr>
          <p:nvPr>
            <p:ph type="body" sz="quarter" idx="1"/>
          </p:nvPr>
        </p:nvSpPr>
        <p:spPr>
          <a:xfrm>
            <a:off x="787400" y="8407400"/>
            <a:ext cx="11430000" cy="10414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xfrm>
            <a:off x="6283553" y="9131300"/>
            <a:ext cx="424994" cy="436677"/>
          </a:xfrm>
          <a:prstGeom prst="rect">
            <a:avLst/>
          </a:prstGeom>
        </p:spPr>
        <p:txBody>
          <a:bodyPr anchor="t"/>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787400" y="3657600"/>
            <a:ext cx="11430000" cy="24384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21"/>
          </p:nvPr>
        </p:nvSpPr>
        <p:spPr>
          <a:xfrm>
            <a:off x="6273800" y="1206500"/>
            <a:ext cx="5888774" cy="7277100"/>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39" name="标题文本"/>
          <p:cNvSpPr txBox="1">
            <a:spLocks noGrp="1"/>
          </p:cNvSpPr>
          <p:nvPr>
            <p:ph type="title"/>
          </p:nvPr>
        </p:nvSpPr>
        <p:spPr>
          <a:xfrm>
            <a:off x="457200" y="1244600"/>
            <a:ext cx="5600700" cy="3467100"/>
          </a:xfrm>
          <a:prstGeom prst="rect">
            <a:avLst/>
          </a:prstGeom>
        </p:spPr>
        <p:txBody>
          <a:bodyPr anchor="b"/>
          <a:lstStyle/>
          <a:p>
            <a:r>
              <a:t>标题文本</a:t>
            </a:r>
          </a:p>
        </p:txBody>
      </p:sp>
      <p:sp>
        <p:nvSpPr>
          <p:cNvPr id="40" name="正文级别 1…"/>
          <p:cNvSpPr txBox="1">
            <a:spLocks noGrp="1"/>
          </p:cNvSpPr>
          <p:nvPr>
            <p:ph type="body" sz="quarter" idx="1"/>
          </p:nvPr>
        </p:nvSpPr>
        <p:spPr>
          <a:xfrm>
            <a:off x="457200" y="4851400"/>
            <a:ext cx="5600700" cy="36322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21"/>
          </p:nvPr>
        </p:nvSpPr>
        <p:spPr>
          <a:xfrm>
            <a:off x="7412382" y="2933700"/>
            <a:ext cx="4324471" cy="5343996"/>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half" idx="1"/>
          </p:nvPr>
        </p:nvSpPr>
        <p:spPr>
          <a:xfrm>
            <a:off x="787400" y="2768600"/>
            <a:ext cx="5486400" cy="5715000"/>
          </a:xfrm>
          <a:prstGeom prst="rect">
            <a:avLst/>
          </a:prstGeom>
        </p:spPr>
        <p:txBody>
          <a:bodyPr/>
          <a:lstStyle>
            <a:lvl1pPr marL="342900" indent="-342900">
              <a:spcBef>
                <a:spcPts val="2800"/>
              </a:spcBef>
              <a:buBlip>
                <a:blip r:embed="rId2"/>
              </a:buBlip>
              <a:defRPr sz="3000"/>
            </a:lvl1pPr>
            <a:lvl2pPr marL="685800" indent="-342900">
              <a:spcBef>
                <a:spcPts val="2800"/>
              </a:spcBef>
              <a:buBlip>
                <a:blip r:embed="rId2"/>
              </a:buBlip>
              <a:defRPr sz="3000"/>
            </a:lvl2pPr>
            <a:lvl3pPr marL="1028700" indent="-342900">
              <a:spcBef>
                <a:spcPts val="2800"/>
              </a:spcBef>
              <a:buBlip>
                <a:blip r:embed="rId2"/>
              </a:buBlip>
              <a:defRPr sz="3000"/>
            </a:lvl3pPr>
            <a:lvl4pPr marL="1371600" indent="-342900">
              <a:spcBef>
                <a:spcPts val="2800"/>
              </a:spcBef>
              <a:buBlip>
                <a:blip r:embed="rId2"/>
              </a:buBlip>
              <a:defRPr sz="3000"/>
            </a:lvl4pPr>
            <a:lvl5pPr marL="1714500" indent="-342900">
              <a:spcBef>
                <a:spcPts val="2800"/>
              </a:spcBef>
              <a:buBlip>
                <a:blip r:embed="rId2"/>
              </a:buBlip>
              <a:defRPr sz="30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idx="21"/>
          </p:nvPr>
        </p:nvSpPr>
        <p:spPr>
          <a:xfrm>
            <a:off x="711200" y="673100"/>
            <a:ext cx="6680111" cy="8255000"/>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4" name="图像"/>
          <p:cNvSpPr>
            <a:spLocks noGrp="1"/>
          </p:cNvSpPr>
          <p:nvPr>
            <p:ph type="pic" sz="quarter" idx="22"/>
          </p:nvPr>
        </p:nvSpPr>
        <p:spPr>
          <a:xfrm>
            <a:off x="7645400" y="652434"/>
            <a:ext cx="4572000" cy="3046422"/>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5" name="图像"/>
          <p:cNvSpPr>
            <a:spLocks noGrp="1"/>
          </p:cNvSpPr>
          <p:nvPr>
            <p:ph type="pic" sz="half" idx="23"/>
          </p:nvPr>
        </p:nvSpPr>
        <p:spPr>
          <a:xfrm>
            <a:off x="7645400" y="3225800"/>
            <a:ext cx="4572000" cy="6858000"/>
          </a:xfrm>
          <a:prstGeom prst="rect">
            <a:avLst/>
          </a:prstGeom>
          <a:ln w="9525">
            <a:round/>
          </a:ln>
          <a:effectLst>
            <a:outerShdw blurRad="63500" dist="38100" dir="5400000" rotWithShape="0">
              <a:srgbClr val="000000">
                <a:alpha val="50000"/>
              </a:srgbClr>
            </a:outerShdw>
          </a:effectLst>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787400" y="1257300"/>
            <a:ext cx="11430000" cy="723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787400" y="254000"/>
            <a:ext cx="11430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6283553" y="9128861"/>
            <a:ext cx="424994" cy="436678"/>
          </a:xfrm>
          <a:prstGeom prst="rect">
            <a:avLst/>
          </a:prstGeom>
          <a:ln w="12700">
            <a:miter lim="400000"/>
          </a:ln>
        </p:spPr>
        <p:txBody>
          <a:bodyPr wrap="none" lIns="50800" tIns="50800" rIns="50800" bIns="50800" anchor="ctr">
            <a:spAutoFit/>
          </a:bodyPr>
          <a:lstStyle>
            <a:lvl1pPr>
              <a:defRPr sz="2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sz="7800" b="0" i="0" u="none" strike="noStrike" cap="none" spc="0" baseline="0">
          <a:solidFill>
            <a:srgbClr val="767367"/>
          </a:solidFill>
          <a:effectLst>
            <a:outerShdw blurRad="63500" dist="12700" dir="5400000" rotWithShape="0">
              <a:srgbClr val="000000">
                <a:alpha val="30000"/>
              </a:srgbClr>
            </a:outerShdw>
          </a:effectLst>
          <a:uFillTx/>
          <a:latin typeface="+mn-lt"/>
          <a:ea typeface="+mn-ea"/>
          <a:cs typeface="+mn-cs"/>
          <a:sym typeface="Baskerville"/>
        </a:defRPr>
      </a:lvl9pPr>
    </p:titleStyle>
    <p:bodyStyle>
      <a:lvl1pPr marL="3937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1pPr>
      <a:lvl2pPr marL="7874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2pPr>
      <a:lvl3pPr marL="11811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3pPr>
      <a:lvl4pPr marL="15748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4pPr>
      <a:lvl5pPr marL="19685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5pPr>
      <a:lvl6pPr marL="23622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6pPr>
      <a:lvl7pPr marL="27559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7pPr>
      <a:lvl8pPr marL="31496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8pPr>
      <a:lvl9pPr marL="3543300" marR="0" indent="-393700" algn="l" defTabSz="584200" rtl="0" latinLnBrk="0">
        <a:lnSpc>
          <a:spcPct val="100000"/>
        </a:lnSpc>
        <a:spcBef>
          <a:spcPts val="3600"/>
        </a:spcBef>
        <a:spcAft>
          <a:spcPts val="0"/>
        </a:spcAft>
        <a:buClrTx/>
        <a:buSzPct val="50000"/>
        <a:buFontTx/>
        <a:buBlip>
          <a:blip r:embed="rId15"/>
        </a:buBlip>
        <a:tabLst/>
        <a:defRPr sz="3600" b="0" i="0" u="none" strike="noStrike" cap="none" spc="0" baseline="0">
          <a:solidFill>
            <a:srgbClr val="5E5E5E"/>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ourworldindata.org/environmental-impacts-of-food"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ourworldindata.org/ozone-layer#ozone-depleting-substances" TargetMode="Externa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hyperlink" Target="https://ourworldindata.org/co2-and-other-greenhouse-gas-emission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Canada" TargetMode="External"/><Relationship Id="rId3" Type="http://schemas.openxmlformats.org/officeDocument/2006/relationships/hyperlink" Target="https://www.britannica.com/science/precipitation" TargetMode="External"/><Relationship Id="rId7" Type="http://schemas.openxmlformats.org/officeDocument/2006/relationships/hyperlink" Target="https://www.britannica.com/explore/savingearth/fossil-fue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britannica.com/science/oxide/Nonmetal-oxides#ref278021" TargetMode="External"/><Relationship Id="rId5" Type="http://schemas.openxmlformats.org/officeDocument/2006/relationships/hyperlink" Target="https://www.britannica.com/science/sulfur-dioxide" TargetMode="External"/><Relationship Id="rId10" Type="http://schemas.openxmlformats.org/officeDocument/2006/relationships/hyperlink" Target="https://en.wikipedia.org/wiki/Acid_rain" TargetMode="External"/><Relationship Id="rId4" Type="http://schemas.openxmlformats.org/officeDocument/2006/relationships/hyperlink" Target="https://www.britannica.com/science/pH" TargetMode="External"/><Relationship Id="rId9" Type="http://schemas.openxmlformats.org/officeDocument/2006/relationships/hyperlink" Target="https://www.britannica.com/explore/savingearth/acid-rai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jpeg"/><Relationship Id="rId1" Type="http://schemas.openxmlformats.org/officeDocument/2006/relationships/slideLayout" Target="../slideLayouts/slideLayout5.xml"/><Relationship Id="rId5" Type="http://schemas.openxmlformats.org/officeDocument/2006/relationships/image" Target="../media/image26.tif"/><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8" Type="http://schemas.openxmlformats.org/officeDocument/2006/relationships/hyperlink" Target="https://www.britannica.com/science/soil" TargetMode="External"/><Relationship Id="rId13" Type="http://schemas.openxmlformats.org/officeDocument/2006/relationships/hyperlink" Target="https://www.britannica.com/science/rock-geology" TargetMode="External"/><Relationship Id="rId3" Type="http://schemas.openxmlformats.org/officeDocument/2006/relationships/hyperlink" Target="https://www.britannica.com/place/Scandinavia" TargetMode="External"/><Relationship Id="rId7" Type="http://schemas.openxmlformats.org/officeDocument/2006/relationships/hyperlink" Target="https://www.britannica.com/science/rain" TargetMode="External"/><Relationship Id="rId12" Type="http://schemas.openxmlformats.org/officeDocument/2006/relationships/hyperlink" Target="https://www.britannica.com/science/aluminu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en.wikipedia.org/wiki/Soil_biology" TargetMode="External"/><Relationship Id="rId11" Type="http://schemas.openxmlformats.org/officeDocument/2006/relationships/hyperlink" Target="https://www.britannica.com/science/magnesium" TargetMode="External"/><Relationship Id="rId5" Type="http://schemas.openxmlformats.org/officeDocument/2006/relationships/hyperlink" Target="https://www.britannica.com/plant/tree" TargetMode="External"/><Relationship Id="rId10" Type="http://schemas.openxmlformats.org/officeDocument/2006/relationships/hyperlink" Target="https://www.britannica.com/science/calcium" TargetMode="External"/><Relationship Id="rId4" Type="http://schemas.openxmlformats.org/officeDocument/2006/relationships/hyperlink" Target="https://www.britannica.com/place/North-America" TargetMode="External"/><Relationship Id="rId9" Type="http://schemas.openxmlformats.org/officeDocument/2006/relationships/hyperlink" Target="https://www.britannica.com/science/nutrien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Pollution"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gif"/></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Dietary_element" TargetMode="External"/><Relationship Id="rId3" Type="http://schemas.openxmlformats.org/officeDocument/2006/relationships/hyperlink" Target="https://en.wikipedia.org/wiki/Cadmium" TargetMode="External"/><Relationship Id="rId7" Type="http://schemas.openxmlformats.org/officeDocument/2006/relationships/hyperlink" Target="https://en.wikipedia.org/wiki/World_Health_Organization"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n.wikipedia.org/wiki/Arsenic" TargetMode="External"/><Relationship Id="rId5" Type="http://schemas.openxmlformats.org/officeDocument/2006/relationships/hyperlink" Target="https://en.wikipedia.org/wiki/Lead" TargetMode="External"/><Relationship Id="rId10" Type="http://schemas.openxmlformats.org/officeDocument/2006/relationships/hyperlink" Target="https://www.epa.gov/mercury/what-do-if-mercury-thermometer-breaks" TargetMode="External"/><Relationship Id="rId4" Type="http://schemas.openxmlformats.org/officeDocument/2006/relationships/hyperlink" Target="https://en.wikipedia.org/wiki/Mercury_(element)" TargetMode="External"/><Relationship Id="rId9" Type="http://schemas.openxmlformats.org/officeDocument/2006/relationships/hyperlink" Target="https://en.wikipedia.org/wiki/Minin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britannica.com/science/toxin"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www.britannica.com/science/tetraethyl-lead"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britannica.com/place/Love-Canal" TargetMode="Externa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www.britannica.com/science/miscarriage"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britannica.com/science/food-chain" TargetMode="External"/><Relationship Id="rId3" Type="http://schemas.openxmlformats.org/officeDocument/2006/relationships/hyperlink" Target="https://www.britannica.com/place/Minamata-Japan" TargetMode="External"/><Relationship Id="rId7" Type="http://schemas.openxmlformats.org/officeDocument/2006/relationships/hyperlink" Target="https://www.britannica.com/science/acetaldehyde"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www.britannica.com/topic/Nippon-Chisso-Hiryo-Co" TargetMode="External"/><Relationship Id="rId11" Type="http://schemas.openxmlformats.org/officeDocument/2006/relationships/hyperlink" Target="https://www.britannica.com/science/paralysis" TargetMode="External"/><Relationship Id="rId5" Type="http://schemas.openxmlformats.org/officeDocument/2006/relationships/hyperlink" Target="https://www.britannica.com/science/mercury-chemical-element" TargetMode="External"/><Relationship Id="rId10" Type="http://schemas.openxmlformats.org/officeDocument/2006/relationships/hyperlink" Target="https://www.britannica.com/animal/fish" TargetMode="External"/><Relationship Id="rId4" Type="http://schemas.openxmlformats.org/officeDocument/2006/relationships/hyperlink" Target="https://www.britannica.com/place/Japan" TargetMode="External"/><Relationship Id="rId9" Type="http://schemas.openxmlformats.org/officeDocument/2006/relationships/hyperlink" Target="https://www.britannica.com/science/protein"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britannica.com/place/Pacific-Ocean" TargetMode="External"/><Relationship Id="rId3" Type="http://schemas.openxmlformats.org/officeDocument/2006/relationships/hyperlink" Target="https://www.britannica.com/topic/Superfund" TargetMode="External"/><Relationship Id="rId7" Type="http://schemas.openxmlformats.org/officeDocument/2006/relationships/hyperlink" Target="https://www.britannica.com/event/Fukushima-accident" TargetMode="External"/><Relationship Id="rId12" Type="http://schemas.openxmlformats.org/officeDocument/2006/relationships/hyperlink" Target="https://www.britannica.com/event/Three-Mile-Island-accident"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www.britannica.com/event/Indian-Ocean-tsunami-of-2004" TargetMode="External"/><Relationship Id="rId11" Type="http://schemas.openxmlformats.org/officeDocument/2006/relationships/hyperlink" Target="https://www.britannica.com/event/Bhopal-disaster" TargetMode="External"/><Relationship Id="rId5" Type="http://schemas.openxmlformats.org/officeDocument/2006/relationships/hyperlink" Target="https://www.britannica.com/event/Hurricane-Katrina" TargetMode="External"/><Relationship Id="rId10" Type="http://schemas.openxmlformats.org/officeDocument/2006/relationships/hyperlink" Target="https://www.britannica.com/event/Chernobyl-disaster" TargetMode="External"/><Relationship Id="rId4" Type="http://schemas.openxmlformats.org/officeDocument/2006/relationships/hyperlink" Target="https://www.britannica.com/place/New-Orleans-Louisiana" TargetMode="External"/><Relationship Id="rId9" Type="http://schemas.openxmlformats.org/officeDocument/2006/relationships/hyperlink" Target="https://www.britannica.com/event/Exxon-Valdez-oil-spi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jyh2003-my.sharepoint.com/:v:/p/wenting_chai/EZWA8vh_hx5Jk2BRwaF243cB1MaOYjpHGmuOUzZaQgsAPw?e=6Cl9Cb"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tif"/></Relationships>
</file>

<file path=ppt/slides/_rels/slide41.xml.rels><?xml version="1.0" encoding="UTF-8" standalone="yes"?>
<Relationships xmlns="http://schemas.openxmlformats.org/package/2006/relationships"><Relationship Id="rId8" Type="http://schemas.openxmlformats.org/officeDocument/2006/relationships/hyperlink" Target="https://www.thoughtco.com/precipitation-types-3444529" TargetMode="External"/><Relationship Id="rId3" Type="http://schemas.openxmlformats.org/officeDocument/2006/relationships/hyperlink" Target="https://www.thoughtco.com/nitrogen-facts-606568" TargetMode="External"/><Relationship Id="rId7" Type="http://schemas.openxmlformats.org/officeDocument/2006/relationships/hyperlink" Target="https://www.thoughtco.com/what-is-air-pollution-1204103"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thoughtco.com/what-causes-red-tides-1204160" TargetMode="External"/><Relationship Id="rId5" Type="http://schemas.openxmlformats.org/officeDocument/2006/relationships/hyperlink" Target="https://www.thoughtco.com/major-types-of-algae-373409" TargetMode="External"/><Relationship Id="rId4" Type="http://schemas.openxmlformats.org/officeDocument/2006/relationships/hyperlink" Target="https://www.thoughtco.com/interesting-phosphorus-element-facts-3862735" TargetMode="External"/><Relationship Id="rId9" Type="http://schemas.openxmlformats.org/officeDocument/2006/relationships/hyperlink" Target="https://www.thoughtco.com/dead-zones-416433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hyperlink" Target="https://www.thoughtco.com/animal-extinction-overview-127885"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thoughtco.com/problems-of-tree-over-fertilization-1342686"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image" Target="../media/image42.ti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tjyh2003-my.sharepoint.com/:v:/p/wenting_chai/EVpZy2rbkAlKt7icqSpyBakBNluJTTQ9WJocyHeF2wd-ZA?e=X1LLK9" TargetMode="External"/><Relationship Id="rId2" Type="http://schemas.openxmlformats.org/officeDocument/2006/relationships/hyperlink" Target="https://tjyh2003-my.sharepoint.com/:v:/p/wenting_chai/EbIG-ILB7YlEhrWfZiBQ1gsBTfnr6dofGV91aHJhDd9efQ?e=Ive6DF"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britannica.com/topic/trade-association" TargetMode="External"/><Relationship Id="rId7" Type="http://schemas.openxmlformats.org/officeDocument/2006/relationships/hyperlink" Target="https://www.britannica.com/technology/microplastic" TargetMode="Externa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s://www.britannica.com/science/seawater" TargetMode="External"/><Relationship Id="rId5" Type="http://schemas.openxmlformats.org/officeDocument/2006/relationships/hyperlink" Target="https://www.britannica.com/science/sunlight-solar-radiation" TargetMode="External"/><Relationship Id="rId4" Type="http://schemas.openxmlformats.org/officeDocument/2006/relationships/hyperlink" Target="https://www.britannica.com/science/ocean"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thoughtco.com/do-biodegradable-items-really-break-down-1204144" TargetMode="External"/><Relationship Id="rId7" Type="http://schemas.openxmlformats.org/officeDocument/2006/relationships/hyperlink" Target="https://www.britannica.com/science/human-endocrine-syste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www.britannica.com/topic/human-being" TargetMode="External"/><Relationship Id="rId5" Type="http://schemas.openxmlformats.org/officeDocument/2006/relationships/hyperlink" Target="https://www.britannica.com/science/polybrominated-diphenyl-ether" TargetMode="External"/><Relationship Id="rId4" Type="http://schemas.openxmlformats.org/officeDocument/2006/relationships/hyperlink" Target="https://www.britannica.com/science/bisphenol-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tif"/><Relationship Id="rId4" Type="http://schemas.openxmlformats.org/officeDocument/2006/relationships/image" Target="../media/image46.tif"/></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Relationship Id="rId1" Type="http://schemas.openxmlformats.org/officeDocument/2006/relationships/slideLayout" Target="../slideLayouts/slideLayout5.xml"/><Relationship Id="rId6" Type="http://schemas.openxmlformats.org/officeDocument/2006/relationships/image" Target="../media/image52.tif"/><Relationship Id="rId5" Type="http://schemas.openxmlformats.org/officeDocument/2006/relationships/image" Target="../media/image51.jpeg"/><Relationship Id="rId4" Type="http://schemas.openxmlformats.org/officeDocument/2006/relationships/image" Target="../media/image50.tif"/></Relationships>
</file>

<file path=ppt/slides/_rels/slide52.xml.rels><?xml version="1.0" encoding="UTF-8" standalone="yes"?>
<Relationships xmlns="http://schemas.openxmlformats.org/package/2006/relationships"><Relationship Id="rId2" Type="http://schemas.openxmlformats.org/officeDocument/2006/relationships/image" Target="../media/image53.ti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byjus.com/chemistry/synthetic-fibre/" TargetMode="External"/><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www.epa.gov/radiation/radioactive-decay"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tif"/></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s://en.wikipedia.org/wiki/Nuclear_explosion" TargetMode="External"/><Relationship Id="rId4" Type="http://schemas.openxmlformats.org/officeDocument/2006/relationships/hyperlink" Target="https://en.wikipedia.org/wiki/Radioactive"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5.ti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57.gif"/><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hyperlink" Target="https://www.livescience.com/37003-global-warming.htm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www.britannica.com/science/immune-syste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www.britannica.com/animal/cormorant" TargetMode="External"/><Relationship Id="rId5" Type="http://schemas.openxmlformats.org/officeDocument/2006/relationships/hyperlink" Target="https://www.merriam-webster.com/dictionary/inhibit" TargetMode="External"/><Relationship Id="rId4" Type="http://schemas.openxmlformats.org/officeDocument/2006/relationships/hyperlink" Target="https://www.britannica.com/science/ecosystem"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www.britannica.com/science/beryllium" TargetMode="External"/><Relationship Id="rId4" Type="http://schemas.openxmlformats.org/officeDocument/2006/relationships/hyperlink" Target="https://www.britannica.com/science/DDT"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1.tif"/></Relationships>
</file>

<file path=ppt/slides/_rels/slide7.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ourworldindata.org/co2-and-other-greenhouse-gas-emissio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22 Pollution"/>
          <p:cNvSpPr txBox="1">
            <a:spLocks noGrp="1"/>
          </p:cNvSpPr>
          <p:nvPr>
            <p:ph type="ctrTitle"/>
          </p:nvPr>
        </p:nvSpPr>
        <p:spPr>
          <a:prstGeom prst="rect">
            <a:avLst/>
          </a:prstGeom>
        </p:spPr>
        <p:txBody>
          <a:bodyPr/>
          <a:lstStyle/>
          <a:p>
            <a:r>
              <a:t>C22 Pollution</a:t>
            </a:r>
          </a:p>
        </p:txBody>
      </p:sp>
      <p:sp>
        <p:nvSpPr>
          <p:cNvPr id="120" name="IGCSE Biology…"/>
          <p:cNvSpPr txBox="1">
            <a:spLocks noGrp="1"/>
          </p:cNvSpPr>
          <p:nvPr>
            <p:ph type="subTitle" sz="quarter" idx="1"/>
          </p:nvPr>
        </p:nvSpPr>
        <p:spPr>
          <a:prstGeom prst="rect">
            <a:avLst/>
          </a:prstGeom>
        </p:spPr>
        <p:txBody>
          <a:bodyPr/>
          <a:lstStyle/>
          <a:p>
            <a:r>
              <a:t>IGCSE Biology </a:t>
            </a:r>
          </a:p>
          <a:p>
            <a:r>
              <a:t>Wendy Chai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Global warming effect"/>
          <p:cNvSpPr txBox="1">
            <a:spLocks noGrp="1"/>
          </p:cNvSpPr>
          <p:nvPr>
            <p:ph type="title"/>
          </p:nvPr>
        </p:nvSpPr>
        <p:spPr>
          <a:prstGeom prst="rect">
            <a:avLst/>
          </a:prstGeom>
        </p:spPr>
        <p:txBody>
          <a:bodyPr/>
          <a:lstStyle/>
          <a:p>
            <a:r>
              <a:t>Global warming effect</a:t>
            </a:r>
          </a:p>
        </p:txBody>
      </p:sp>
      <p:sp>
        <p:nvSpPr>
          <p:cNvPr id="163" name="If global warming continues unchecked, it will cause significant climate change, glaciers and ice caps melting faster than usual, a rise in sea levels, coastal flooding, disrupted water systems, altered crop growth, extreme weather events (such as floods"/>
          <p:cNvSpPr txBox="1">
            <a:spLocks noGrp="1"/>
          </p:cNvSpPr>
          <p:nvPr>
            <p:ph type="body" idx="1"/>
          </p:nvPr>
        </p:nvSpPr>
        <p:spPr>
          <a:prstGeom prst="rect">
            <a:avLst/>
          </a:prstGeom>
        </p:spPr>
        <p:txBody>
          <a:bodyPr/>
          <a:lstStyle>
            <a:lvl1pPr marL="342900" indent="-342900">
              <a:spcBef>
                <a:spcPts val="2800"/>
              </a:spcBef>
              <a:buBlip>
                <a:blip r:embed="rId2"/>
              </a:buBlip>
              <a:defRPr sz="3000"/>
            </a:lvl1pPr>
          </a:lstStyle>
          <a:p>
            <a:r>
              <a:t>If global warming continues unchecked, it will cause significant climate change, glaciers and ice caps melting faster than usual, a rise in sea levels, coastal flooding, disrupted water systems, altered crop growth, extreme weather events (such as floods, droughts, storms, and heatwaves) and other severe natural and societal impacts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What can we do?"/>
          <p:cNvSpPr txBox="1">
            <a:spLocks noGrp="1"/>
          </p:cNvSpPr>
          <p:nvPr>
            <p:ph type="title"/>
          </p:nvPr>
        </p:nvSpPr>
        <p:spPr>
          <a:prstGeom prst="rect">
            <a:avLst/>
          </a:prstGeom>
        </p:spPr>
        <p:txBody>
          <a:bodyPr/>
          <a:lstStyle/>
          <a:p>
            <a:r>
              <a:t>What can we do?</a:t>
            </a:r>
          </a:p>
          <a:p>
            <a:pPr algn="l" defTabSz="457200">
              <a:defRPr sz="1600">
                <a:solidFill>
                  <a:srgbClr val="333333"/>
                </a:solidFill>
                <a:effectLst/>
                <a:latin typeface="Helvetica"/>
                <a:ea typeface="Helvetica"/>
                <a:cs typeface="Helvetica"/>
                <a:sym typeface="Helvetica"/>
              </a:defRPr>
            </a:pPr>
            <a:endParaRPr/>
          </a:p>
        </p:txBody>
      </p:sp>
      <p:sp>
        <p:nvSpPr>
          <p:cNvPr id="166" name="Protecting existing forests and planting new ones…"/>
          <p:cNvSpPr txBox="1">
            <a:spLocks noGrp="1"/>
          </p:cNvSpPr>
          <p:nvPr>
            <p:ph type="body" idx="1"/>
          </p:nvPr>
        </p:nvSpPr>
        <p:spPr>
          <a:xfrm>
            <a:off x="787400" y="2768600"/>
            <a:ext cx="11430000" cy="6501577"/>
          </a:xfrm>
          <a:prstGeom prst="rect">
            <a:avLst/>
          </a:prstGeom>
        </p:spPr>
        <p:txBody>
          <a:bodyPr/>
          <a:lstStyle/>
          <a:p>
            <a:pPr marL="209973" indent="-209973" defTabSz="438911">
              <a:spcBef>
                <a:spcPts val="1900"/>
              </a:spcBef>
              <a:buSzPct val="100000"/>
              <a:buChar char="•"/>
              <a:defRPr sz="2400">
                <a:solidFill>
                  <a:srgbClr val="333333"/>
                </a:solidFill>
                <a:latin typeface="Helvetica"/>
                <a:ea typeface="Helvetica"/>
                <a:cs typeface="Helvetica"/>
                <a:sym typeface="Helvetica"/>
              </a:defRPr>
            </a:pPr>
            <a:r>
              <a:t>Protecting existing forests and planting new ones</a:t>
            </a:r>
          </a:p>
          <a:p>
            <a:pPr marL="209973" indent="-209973" defTabSz="438911">
              <a:spcBef>
                <a:spcPts val="1900"/>
              </a:spcBef>
              <a:buSzPct val="100000"/>
              <a:buChar char="•"/>
              <a:defRPr sz="2400">
                <a:solidFill>
                  <a:srgbClr val="333333"/>
                </a:solidFill>
                <a:latin typeface="Helvetica"/>
                <a:ea typeface="Helvetica"/>
                <a:cs typeface="Helvetica"/>
                <a:sym typeface="Helvetica"/>
              </a:defRPr>
            </a:pPr>
            <a:r>
              <a:t>Cut down fossil fuels burning:</a:t>
            </a:r>
          </a:p>
          <a:p>
            <a:pPr marL="0" indent="182879" defTabSz="438911">
              <a:spcBef>
                <a:spcPts val="1900"/>
              </a:spcBef>
              <a:buSzTx/>
              <a:buNone/>
              <a:defRPr sz="2400">
                <a:solidFill>
                  <a:srgbClr val="333333"/>
                </a:solidFill>
                <a:latin typeface="Helvetica"/>
                <a:ea typeface="Helvetica"/>
                <a:cs typeface="Helvetica"/>
                <a:sym typeface="Helvetica"/>
              </a:defRPr>
            </a:pPr>
            <a:r>
              <a:t>improve energy efficiency in homes and businesses</a:t>
            </a:r>
          </a:p>
          <a:p>
            <a:pPr marL="0" indent="182879" defTabSz="438911">
              <a:spcBef>
                <a:spcPts val="1900"/>
              </a:spcBef>
              <a:buSzTx/>
              <a:buNone/>
              <a:defRPr sz="2400">
                <a:solidFill>
                  <a:srgbClr val="333333"/>
                </a:solidFill>
                <a:latin typeface="Helvetica"/>
                <a:ea typeface="Helvetica"/>
                <a:cs typeface="Helvetica"/>
                <a:sym typeface="Helvetica"/>
              </a:defRPr>
            </a:pPr>
            <a:r>
              <a:t>improve the fuel efficiency of cars and other vehicles</a:t>
            </a:r>
          </a:p>
          <a:p>
            <a:pPr marL="0" indent="182879" defTabSz="438911">
              <a:spcBef>
                <a:spcPts val="1900"/>
              </a:spcBef>
              <a:buSzTx/>
              <a:buNone/>
              <a:defRPr sz="2400">
                <a:solidFill>
                  <a:srgbClr val="333333"/>
                </a:solidFill>
                <a:latin typeface="Helvetica"/>
                <a:ea typeface="Helvetica"/>
                <a:cs typeface="Helvetica"/>
                <a:sym typeface="Helvetica"/>
              </a:defRPr>
            </a:pPr>
            <a:r>
              <a:t>We can also support development of alternative energy sources, such as solar power and biofuels, that don’t involve burning fossil fuels. </a:t>
            </a:r>
          </a:p>
          <a:p>
            <a:pPr marL="209973" indent="-209973" defTabSz="438911">
              <a:spcBef>
                <a:spcPts val="1900"/>
              </a:spcBef>
              <a:buSzPct val="100000"/>
              <a:buChar char="•"/>
              <a:defRPr sz="2400">
                <a:solidFill>
                  <a:srgbClr val="333333"/>
                </a:solidFill>
                <a:latin typeface="Helvetica"/>
                <a:ea typeface="Helvetica"/>
                <a:cs typeface="Helvetica"/>
                <a:sym typeface="Helvetica"/>
              </a:defRPr>
            </a:pPr>
            <a:r>
              <a:t>International agreements and action can save the planet's atmosphere. </a:t>
            </a:r>
          </a:p>
          <a:p>
            <a:pPr marL="0" indent="182879" defTabSz="438911">
              <a:spcBef>
                <a:spcPts val="1900"/>
              </a:spcBef>
              <a:buSzTx/>
              <a:buNone/>
              <a:defRPr sz="2400">
                <a:solidFill>
                  <a:srgbClr val="333333"/>
                </a:solidFill>
                <a:latin typeface="Helvetica"/>
                <a:ea typeface="Helvetica"/>
                <a:cs typeface="Helvetica"/>
                <a:sym typeface="Helvetica"/>
              </a:defRPr>
            </a:pPr>
            <a:r>
              <a:t>The biggest effort so far has been the Kyoto Protocol (the international treaty for the United Nations Framework for Climate Change, specifically designed to reduce greenhouse gas emissions), which was adopted in 1997 and went into effect in 2005. By the end of 2009, 187 countries had signed and ratified the agreement. Under the protocol, 37 industrialized countries and the European Union have committed to reducing their greenhouse gas emissions.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66">
                                            <p:bg/>
                                          </p:spTgt>
                                        </p:tgtEl>
                                        <p:attrNameLst>
                                          <p:attrName>style.visibility</p:attrName>
                                        </p:attrNameLst>
                                      </p:cBhvr>
                                      <p:to>
                                        <p:strVal val="visible"/>
                                      </p:to>
                                    </p:set>
                                    <p:animEffect transition="in" filter="wipe(left)">
                                      <p:cBhvr>
                                        <p:cTn id="7" dur="1000"/>
                                        <p:tgtEl>
                                          <p:spTgt spid="166">
                                            <p:bg/>
                                          </p:spTgt>
                                        </p:tgtEl>
                                      </p:cBhvr>
                                    </p:animEffect>
                                  </p:childTnLst>
                                </p:cTn>
                              </p:par>
                              <p:par>
                                <p:cTn id="8" presetID="22" presetClass="entr" presetSubtype="8" fill="hold" grpId="0" nodeType="withEffect">
                                  <p:stCondLst>
                                    <p:cond delay="0"/>
                                  </p:stCondLst>
                                  <p:iterate>
                                    <p:tmAbs val="0"/>
                                  </p:iterate>
                                  <p:childTnLst>
                                    <p:set>
                                      <p:cBhvr>
                                        <p:cTn id="9" fill="hold"/>
                                        <p:tgtEl>
                                          <p:spTgt spid="166">
                                            <p:txEl>
                                              <p:pRg st="0" end="0"/>
                                            </p:txEl>
                                          </p:spTgt>
                                        </p:tgtEl>
                                        <p:attrNameLst>
                                          <p:attrName>style.visibility</p:attrName>
                                        </p:attrNameLst>
                                      </p:cBhvr>
                                      <p:to>
                                        <p:strVal val="visible"/>
                                      </p:to>
                                    </p:set>
                                    <p:animEffect transition="in" filter="wipe(left)">
                                      <p:cBhvr>
                                        <p:cTn id="10" dur="1000"/>
                                        <p:tgtEl>
                                          <p:spTgt spid="166">
                                            <p:txEl>
                                              <p:pRg st="0" end="0"/>
                                            </p:txEl>
                                          </p:spTgt>
                                        </p:tgtEl>
                                      </p:cBhvr>
                                    </p:animEffect>
                                  </p:childTnLst>
                                </p:cTn>
                              </p:par>
                            </p:childTnLst>
                          </p:cTn>
                        </p:par>
                        <p:par>
                          <p:cTn id="11" fill="hold">
                            <p:stCondLst>
                              <p:cond delay="1000"/>
                            </p:stCondLst>
                            <p:childTnLst>
                              <p:par>
                                <p:cTn id="12" presetID="22" presetClass="entr" presetSubtype="8" fill="hold" grpId="0" nodeType="afterEffect">
                                  <p:stCondLst>
                                    <p:cond delay="0"/>
                                  </p:stCondLst>
                                  <p:iterate>
                                    <p:tmAbs val="0"/>
                                  </p:iterate>
                                  <p:childTnLst>
                                    <p:set>
                                      <p:cBhvr>
                                        <p:cTn id="13" fill="hold"/>
                                        <p:tgtEl>
                                          <p:spTgt spid="166">
                                            <p:txEl>
                                              <p:pRg st="1" end="1"/>
                                            </p:txEl>
                                          </p:spTgt>
                                        </p:tgtEl>
                                        <p:attrNameLst>
                                          <p:attrName>style.visibility</p:attrName>
                                        </p:attrNameLst>
                                      </p:cBhvr>
                                      <p:to>
                                        <p:strVal val="visible"/>
                                      </p:to>
                                    </p:set>
                                    <p:animEffect transition="in" filter="wipe(left)">
                                      <p:cBhvr>
                                        <p:cTn id="14" dur="1000"/>
                                        <p:tgtEl>
                                          <p:spTgt spid="166">
                                            <p:txEl>
                                              <p:pRg st="1" end="1"/>
                                            </p:txEl>
                                          </p:spTgt>
                                        </p:tgtEl>
                                      </p:cBhvr>
                                    </p:animEffect>
                                  </p:childTnLst>
                                </p:cTn>
                              </p:par>
                            </p:childTnLst>
                          </p:cTn>
                        </p:par>
                        <p:par>
                          <p:cTn id="15" fill="hold">
                            <p:stCondLst>
                              <p:cond delay="2000"/>
                            </p:stCondLst>
                            <p:childTnLst>
                              <p:par>
                                <p:cTn id="16" presetID="22" presetClass="entr" presetSubtype="8" fill="hold" grpId="0" nodeType="afterEffect">
                                  <p:stCondLst>
                                    <p:cond delay="0"/>
                                  </p:stCondLst>
                                  <p:iterate>
                                    <p:tmAbs val="0"/>
                                  </p:iterate>
                                  <p:childTnLst>
                                    <p:set>
                                      <p:cBhvr>
                                        <p:cTn id="17" fill="hold"/>
                                        <p:tgtEl>
                                          <p:spTgt spid="166">
                                            <p:txEl>
                                              <p:pRg st="2" end="2"/>
                                            </p:txEl>
                                          </p:spTgt>
                                        </p:tgtEl>
                                        <p:attrNameLst>
                                          <p:attrName>style.visibility</p:attrName>
                                        </p:attrNameLst>
                                      </p:cBhvr>
                                      <p:to>
                                        <p:strVal val="visible"/>
                                      </p:to>
                                    </p:set>
                                    <p:animEffect transition="in" filter="wipe(left)">
                                      <p:cBhvr>
                                        <p:cTn id="18" dur="1000"/>
                                        <p:tgtEl>
                                          <p:spTgt spid="166">
                                            <p:txEl>
                                              <p:pRg st="2" end="2"/>
                                            </p:txEl>
                                          </p:spTgt>
                                        </p:tgtEl>
                                      </p:cBhvr>
                                    </p:animEffect>
                                  </p:childTnLst>
                                </p:cTn>
                              </p:par>
                            </p:childTnLst>
                          </p:cTn>
                        </p:par>
                        <p:par>
                          <p:cTn id="19" fill="hold">
                            <p:stCondLst>
                              <p:cond delay="3000"/>
                            </p:stCondLst>
                            <p:childTnLst>
                              <p:par>
                                <p:cTn id="20" presetID="22" presetClass="entr" presetSubtype="8" fill="hold" grpId="0" nodeType="afterEffect">
                                  <p:stCondLst>
                                    <p:cond delay="0"/>
                                  </p:stCondLst>
                                  <p:iterate>
                                    <p:tmAbs val="0"/>
                                  </p:iterate>
                                  <p:childTnLst>
                                    <p:set>
                                      <p:cBhvr>
                                        <p:cTn id="21" fill="hold"/>
                                        <p:tgtEl>
                                          <p:spTgt spid="166">
                                            <p:txEl>
                                              <p:pRg st="3" end="3"/>
                                            </p:txEl>
                                          </p:spTgt>
                                        </p:tgtEl>
                                        <p:attrNameLst>
                                          <p:attrName>style.visibility</p:attrName>
                                        </p:attrNameLst>
                                      </p:cBhvr>
                                      <p:to>
                                        <p:strVal val="visible"/>
                                      </p:to>
                                    </p:set>
                                    <p:animEffect transition="in" filter="wipe(left)">
                                      <p:cBhvr>
                                        <p:cTn id="22" dur="1000"/>
                                        <p:tgtEl>
                                          <p:spTgt spid="166">
                                            <p:txEl>
                                              <p:pRg st="3" end="3"/>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iterate>
                                    <p:tmAbs val="0"/>
                                  </p:iterate>
                                  <p:childTnLst>
                                    <p:set>
                                      <p:cBhvr>
                                        <p:cTn id="25" fill="hold"/>
                                        <p:tgtEl>
                                          <p:spTgt spid="166">
                                            <p:txEl>
                                              <p:pRg st="4" end="4"/>
                                            </p:txEl>
                                          </p:spTgt>
                                        </p:tgtEl>
                                        <p:attrNameLst>
                                          <p:attrName>style.visibility</p:attrName>
                                        </p:attrNameLst>
                                      </p:cBhvr>
                                      <p:to>
                                        <p:strVal val="visible"/>
                                      </p:to>
                                    </p:set>
                                    <p:animEffect transition="in" filter="wipe(left)">
                                      <p:cBhvr>
                                        <p:cTn id="26" dur="1000"/>
                                        <p:tgtEl>
                                          <p:spTgt spid="166">
                                            <p:txEl>
                                              <p:pRg st="4" end="4"/>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iterate>
                                    <p:tmAbs val="0"/>
                                  </p:iterate>
                                  <p:childTnLst>
                                    <p:set>
                                      <p:cBhvr>
                                        <p:cTn id="29" fill="hold"/>
                                        <p:tgtEl>
                                          <p:spTgt spid="166">
                                            <p:txEl>
                                              <p:pRg st="5" end="5"/>
                                            </p:txEl>
                                          </p:spTgt>
                                        </p:tgtEl>
                                        <p:attrNameLst>
                                          <p:attrName>style.visibility</p:attrName>
                                        </p:attrNameLst>
                                      </p:cBhvr>
                                      <p:to>
                                        <p:strVal val="visible"/>
                                      </p:to>
                                    </p:set>
                                    <p:animEffect transition="in" filter="wipe(left)">
                                      <p:cBhvr>
                                        <p:cTn id="30" dur="1000"/>
                                        <p:tgtEl>
                                          <p:spTgt spid="166">
                                            <p:txEl>
                                              <p:pRg st="5" end="5"/>
                                            </p:txEl>
                                          </p:spTgt>
                                        </p:tgtEl>
                                      </p:cBhvr>
                                    </p:animEffect>
                                  </p:childTnLst>
                                </p:cTn>
                              </p:par>
                            </p:childTnLst>
                          </p:cTn>
                        </p:par>
                        <p:par>
                          <p:cTn id="31" fill="hold">
                            <p:stCondLst>
                              <p:cond delay="6000"/>
                            </p:stCondLst>
                            <p:childTnLst>
                              <p:par>
                                <p:cTn id="32" presetID="22" presetClass="entr" presetSubtype="8" fill="hold" grpId="0" nodeType="afterEffect">
                                  <p:stCondLst>
                                    <p:cond delay="0"/>
                                  </p:stCondLst>
                                  <p:iterate>
                                    <p:tmAbs val="0"/>
                                  </p:iterate>
                                  <p:childTnLst>
                                    <p:set>
                                      <p:cBhvr>
                                        <p:cTn id="33" fill="hold"/>
                                        <p:tgtEl>
                                          <p:spTgt spid="166">
                                            <p:txEl>
                                              <p:pRg st="6" end="6"/>
                                            </p:txEl>
                                          </p:spTgt>
                                        </p:tgtEl>
                                        <p:attrNameLst>
                                          <p:attrName>style.visibility</p:attrName>
                                        </p:attrNameLst>
                                      </p:cBhvr>
                                      <p:to>
                                        <p:strVal val="visible"/>
                                      </p:to>
                                    </p:set>
                                    <p:animEffect transition="in" filter="wipe(left)">
                                      <p:cBhvr>
                                        <p:cTn id="34" dur="1000"/>
                                        <p:tgtEl>
                                          <p:spTgt spid="1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图像" descr="图像"/>
          <p:cNvPicPr>
            <a:picLocks noChangeAspect="1"/>
          </p:cNvPicPr>
          <p:nvPr/>
        </p:nvPicPr>
        <p:blipFill>
          <a:blip r:embed="rId3"/>
          <a:stretch>
            <a:fillRect/>
          </a:stretch>
        </p:blipFill>
        <p:spPr>
          <a:xfrm>
            <a:off x="49020" y="-1"/>
            <a:ext cx="10856665" cy="9753601"/>
          </a:xfrm>
          <a:prstGeom prst="rect">
            <a:avLst/>
          </a:prstGeom>
          <a:ln w="12700">
            <a:miter lim="400000"/>
          </a:ln>
        </p:spPr>
      </p:pic>
      <p:sp>
        <p:nvSpPr>
          <p:cNvPr id="169" name="Food production impact - GHG emissions"/>
          <p:cNvSpPr txBox="1"/>
          <p:nvPr/>
        </p:nvSpPr>
        <p:spPr>
          <a:xfrm>
            <a:off x="6687174" y="4286300"/>
            <a:ext cx="5886828" cy="118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105507" indent="-105507">
              <a:buSzPct val="80000"/>
              <a:buBlip>
                <a:blip r:embed="rId4"/>
              </a:buBlip>
            </a:lvl1pPr>
          </a:lstStyle>
          <a:p>
            <a:r>
              <a:t>Food production impact - GHG emissions</a:t>
            </a:r>
          </a:p>
        </p:txBody>
      </p:sp>
      <p:sp>
        <p:nvSpPr>
          <p:cNvPr id="170" name="https://ourworldindata.org/environmental-impacts-of-food"/>
          <p:cNvSpPr txBox="1"/>
          <p:nvPr/>
        </p:nvSpPr>
        <p:spPr>
          <a:xfrm>
            <a:off x="7595075" y="6285042"/>
            <a:ext cx="5038845" cy="799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4800"/>
              </a:lnSpc>
              <a:defRPr sz="1600">
                <a:solidFill>
                  <a:srgbClr val="000000"/>
                </a:solidFill>
                <a:latin typeface="Times New Roman"/>
                <a:ea typeface="Times New Roman"/>
                <a:cs typeface="Times New Roman"/>
                <a:sym typeface="Times New Roman"/>
              </a:defRPr>
            </a:pPr>
            <a:r>
              <a:rPr sz="2500" u="sng">
                <a:hlinkClick r:id="rId5"/>
              </a:rPr>
              <a:t>https://ourworldindata.org/environmental-impacts-of-food</a:t>
            </a: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lobal Warming Potential (GWP)"/>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Global Warming Potential (GWP)</a:t>
            </a:r>
          </a:p>
        </p:txBody>
      </p:sp>
      <p:sp>
        <p:nvSpPr>
          <p:cNvPr id="175" name="Greenhouse gases vary in their relative contributions to global warming; i.e. one tonne of methane does not have the same impact on warming as one tonne of carbon dioxide. We define these differences using a metric called ‘Global Warming Potential’ (GWP)"/>
          <p:cNvSpPr txBox="1"/>
          <p:nvPr/>
        </p:nvSpPr>
        <p:spPr>
          <a:xfrm>
            <a:off x="885847" y="3116023"/>
            <a:ext cx="10965287" cy="6391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spcBef>
                <a:spcPts val="1000"/>
              </a:spcBef>
              <a:defRPr sz="2500">
                <a:solidFill>
                  <a:srgbClr val="1D3D63"/>
                </a:solidFill>
              </a:defRPr>
            </a:pPr>
            <a:r>
              <a:rPr sz="2800" dirty="0">
                <a:latin typeface="+mn-lt"/>
              </a:rPr>
              <a:t>Greenhouse gases vary in their relative contributions to global warming; i.e. one </a:t>
            </a:r>
            <a:r>
              <a:rPr sz="2800" dirty="0" err="1">
                <a:latin typeface="+mn-lt"/>
              </a:rPr>
              <a:t>tonne</a:t>
            </a:r>
            <a:r>
              <a:rPr sz="2800" dirty="0">
                <a:latin typeface="+mn-lt"/>
              </a:rPr>
              <a:t> of methane does not have the same impact on warming as one </a:t>
            </a:r>
            <a:r>
              <a:rPr sz="2800" dirty="0" err="1">
                <a:latin typeface="+mn-lt"/>
              </a:rPr>
              <a:t>tonne</a:t>
            </a:r>
            <a:r>
              <a:rPr sz="2800" dirty="0">
                <a:latin typeface="+mn-lt"/>
              </a:rPr>
              <a:t> of carbon dioxide. We define these differences using a metric called ‘Global Warming Potential’ (GWP). </a:t>
            </a:r>
          </a:p>
          <a:p>
            <a:pPr algn="l" defTabSz="457200">
              <a:spcBef>
                <a:spcPts val="1000"/>
              </a:spcBef>
              <a:defRPr sz="2500">
                <a:solidFill>
                  <a:srgbClr val="1D3D63"/>
                </a:solidFill>
              </a:defRPr>
            </a:pPr>
            <a:r>
              <a:rPr sz="2800" dirty="0">
                <a:latin typeface="+mn-lt"/>
              </a:rPr>
              <a:t>Chlorofluorocarbons (CFCs) and hydrochlorofluorocarbons (HCFCs) and other halogen gases typically have a high global warming potential (GWP): they are powerful greenhouse gases with a high capacity to trap heat in the Earth’s atmosphere. With a GWP </a:t>
            </a:r>
            <a:r>
              <a:rPr sz="2800" dirty="0">
                <a:solidFill>
                  <a:srgbClr val="2162E6"/>
                </a:solidFill>
                <a:latin typeface="+mn-lt"/>
                <a:hlinkClick r:id="rId3"/>
              </a:rPr>
              <a:t>up to 10,000 times higher</a:t>
            </a:r>
            <a:r>
              <a:rPr sz="2800" dirty="0">
                <a:latin typeface="+mn-lt"/>
              </a:rPr>
              <a:t> than </a:t>
            </a:r>
            <a:r>
              <a:rPr sz="2800" dirty="0">
                <a:solidFill>
                  <a:srgbClr val="7C45D8"/>
                </a:solidFill>
                <a:latin typeface="+mn-lt"/>
                <a:hlinkClick r:id="rId4"/>
              </a:rPr>
              <a:t>carbon dioxide (CO</a:t>
            </a:r>
            <a:r>
              <a:rPr sz="2800" baseline="-25000" dirty="0">
                <a:solidFill>
                  <a:srgbClr val="7C45D8"/>
                </a:solidFill>
                <a:latin typeface="+mn-lt"/>
                <a:hlinkClick r:id="rId4"/>
              </a:rPr>
              <a:t>2</a:t>
            </a:r>
            <a:r>
              <a:rPr sz="2800" dirty="0">
                <a:solidFill>
                  <a:srgbClr val="7C45D8"/>
                </a:solidFill>
                <a:latin typeface="+mn-lt"/>
                <a:hlinkClick r:id="rId4"/>
              </a:rPr>
              <a:t>)</a:t>
            </a:r>
            <a:r>
              <a:rPr sz="2800" dirty="0">
                <a:latin typeface="+mn-lt"/>
              </a:rPr>
              <a:t>, these gases can have a notable impact on total greenhouse gas emissions, even in very small concentrations.</a:t>
            </a:r>
          </a:p>
          <a:p>
            <a:pPr algn="l" defTabSz="457200">
              <a:spcBef>
                <a:spcPts val="1000"/>
              </a:spcBef>
              <a:defRPr sz="2500">
                <a:solidFill>
                  <a:srgbClr val="1D3D63"/>
                </a:solidFill>
              </a:defRPr>
            </a:pPr>
            <a:r>
              <a:rPr sz="2800" dirty="0">
                <a:latin typeface="+mn-lt"/>
              </a:rPr>
              <a:t>In the chart below we see the GWP100 value of key greenhouse gases relative to carbon dioxide. The GWP100 metric measures the relative warming impact one molecule or unit mass of a greenhouse gas relative to carbon dioxide over a 100-year timescale.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连按此项以编辑"/>
          <p:cNvSpPr txBox="1">
            <a:spLocks noGrp="1"/>
          </p:cNvSpPr>
          <p:nvPr>
            <p:ph type="title"/>
          </p:nvPr>
        </p:nvSpPr>
        <p:spPr>
          <a:prstGeom prst="rect">
            <a:avLst/>
          </a:prstGeom>
        </p:spPr>
        <p:txBody>
          <a:bodyPr/>
          <a:lstStyle/>
          <a:p>
            <a:endParaRPr/>
          </a:p>
        </p:txBody>
      </p:sp>
      <p:pic>
        <p:nvPicPr>
          <p:cNvPr id="178" name="global-warming-potential-of-greenhouse-gases-over-100-year-timescale-gwp.png" descr="global-warming-potential-of-greenhouse-gases-over-100-year-timescale-gwp.png"/>
          <p:cNvPicPr>
            <a:picLocks noChangeAspect="1"/>
          </p:cNvPicPr>
          <p:nvPr/>
        </p:nvPicPr>
        <p:blipFill>
          <a:blip r:embed="rId2"/>
          <a:stretch>
            <a:fillRect/>
          </a:stretch>
        </p:blipFill>
        <p:spPr>
          <a:xfrm>
            <a:off x="7225" y="291658"/>
            <a:ext cx="13004801" cy="917986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greenhouse-gas-emissions-by-gas.png" descr="greenhouse-gas-emissions-by-gas.png"/>
          <p:cNvPicPr>
            <a:picLocks noChangeAspect="1"/>
          </p:cNvPicPr>
          <p:nvPr/>
        </p:nvPicPr>
        <p:blipFill>
          <a:blip r:embed="rId2"/>
          <a:stretch>
            <a:fillRect/>
          </a:stretch>
        </p:blipFill>
        <p:spPr>
          <a:xfrm>
            <a:off x="-132257" y="291658"/>
            <a:ext cx="13004801" cy="917986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Ozone layer"/>
          <p:cNvSpPr txBox="1">
            <a:spLocks noGrp="1"/>
          </p:cNvSpPr>
          <p:nvPr>
            <p:ph type="title"/>
          </p:nvPr>
        </p:nvSpPr>
        <p:spPr>
          <a:prstGeom prst="rect">
            <a:avLst/>
          </a:prstGeom>
        </p:spPr>
        <p:txBody>
          <a:bodyPr/>
          <a:lstStyle>
            <a:lvl1pPr marL="228600" indent="-228600">
              <a:buSzPct val="80000"/>
              <a:buBlip>
                <a:blip r:embed="rId2"/>
              </a:buBlip>
            </a:lvl1pPr>
          </a:lstStyle>
          <a:p>
            <a:r>
              <a:t>Ozone layer</a:t>
            </a:r>
          </a:p>
        </p:txBody>
      </p:sp>
      <p:sp>
        <p:nvSpPr>
          <p:cNvPr id="183" name="Ozone (O3) is a gas which is present naturally within Earth’s atmosphere. It’s much less stable than oxygen (O2), and is therefore much more reactive; this means it can be more easily formed and broken down through interaction with other compounds.…"/>
          <p:cNvSpPr txBox="1">
            <a:spLocks noGrp="1"/>
          </p:cNvSpPr>
          <p:nvPr>
            <p:ph type="body" idx="1"/>
          </p:nvPr>
        </p:nvSpPr>
        <p:spPr>
          <a:prstGeom prst="rect">
            <a:avLst/>
          </a:prstGeom>
        </p:spPr>
        <p:txBody>
          <a:bodyPr/>
          <a:lstStyle/>
          <a:p>
            <a:pPr marL="0" indent="0" defTabSz="411479">
              <a:spcBef>
                <a:spcPts val="0"/>
              </a:spcBef>
              <a:buSzTx/>
              <a:buNone/>
              <a:defRPr sz="2250">
                <a:solidFill>
                  <a:srgbClr val="1D3D63"/>
                </a:solidFill>
                <a:latin typeface="Helvetica"/>
                <a:ea typeface="Helvetica"/>
                <a:cs typeface="Helvetica"/>
                <a:sym typeface="Helvetica"/>
              </a:defRPr>
            </a:pPr>
            <a:r>
              <a:t>Ozone (O</a:t>
            </a:r>
            <a:r>
              <a:rPr sz="1079"/>
              <a:t>3</a:t>
            </a:r>
            <a:r>
              <a:t>) is a gas which is present naturally within Earth’s atmosphere. It’s much less stable than oxygen (O</a:t>
            </a:r>
            <a:r>
              <a:rPr sz="1079"/>
              <a:t>2</a:t>
            </a:r>
            <a:r>
              <a:t>), and is therefore much more reactive; this means it can be more easily formed and broken down through interaction with other compounds.</a:t>
            </a:r>
          </a:p>
          <a:p>
            <a:pPr marL="0" indent="0" defTabSz="411479">
              <a:spcBef>
                <a:spcPts val="0"/>
              </a:spcBef>
              <a:buSzTx/>
              <a:buNone/>
              <a:defRPr sz="2250">
                <a:solidFill>
                  <a:srgbClr val="1D3D63"/>
                </a:solidFill>
                <a:latin typeface="Helvetica"/>
                <a:ea typeface="Helvetica"/>
                <a:cs typeface="Helvetica"/>
                <a:sym typeface="Helvetica"/>
              </a:defRPr>
            </a:pPr>
            <a:endParaRPr/>
          </a:p>
          <a:p>
            <a:pPr marL="0" indent="0" defTabSz="411479">
              <a:spcBef>
                <a:spcPts val="0"/>
              </a:spcBef>
              <a:buSzTx/>
              <a:buNone/>
              <a:defRPr sz="2250">
                <a:solidFill>
                  <a:srgbClr val="1D3D63"/>
                </a:solidFill>
                <a:latin typeface="Helvetica"/>
                <a:ea typeface="Helvetica"/>
                <a:cs typeface="Helvetica"/>
                <a:sym typeface="Helvetica"/>
              </a:defRPr>
            </a:pPr>
            <a:r>
              <a:t>Ozone in the stratosphere (typically extending from around 10 to 15km up to 50km depending on latitude) plays a crucial role in absorbing potentially dangerous ultraviolet (UV-B) radiation from the sun. The ozone layer typically absorbs 97-99 percent of incoming UV-B radiation.</a:t>
            </a:r>
          </a:p>
          <a:p>
            <a:pPr marL="0" indent="0" defTabSz="411479">
              <a:spcBef>
                <a:spcPts val="0"/>
              </a:spcBef>
              <a:buSzTx/>
              <a:buNone/>
              <a:defRPr sz="2250">
                <a:solidFill>
                  <a:srgbClr val="1D3D63"/>
                </a:solidFill>
                <a:latin typeface="Helvetica"/>
                <a:ea typeface="Helvetica"/>
                <a:cs typeface="Helvetica"/>
                <a:sym typeface="Helvetica"/>
              </a:defRPr>
            </a:pPr>
            <a:endParaRPr/>
          </a:p>
          <a:p>
            <a:pPr marL="0" indent="0" defTabSz="411479">
              <a:spcBef>
                <a:spcPts val="0"/>
              </a:spcBef>
              <a:buSzTx/>
              <a:buNone/>
              <a:defRPr sz="2250">
                <a:solidFill>
                  <a:srgbClr val="1D3D63"/>
                </a:solidFill>
                <a:latin typeface="Helvetica"/>
                <a:ea typeface="Helvetica"/>
                <a:cs typeface="Helvetica"/>
                <a:sym typeface="Helvetica"/>
              </a:defRPr>
            </a:pPr>
            <a:r>
              <a:t>Ozone-depleting substances (ODS) are halogen gases containing chlorine and/or bromine which have the potential to break down ozone in the stratosphere, including </a:t>
            </a:r>
            <a:r>
              <a:rPr b="1"/>
              <a:t>chlorofluorocarbons (CFCs)</a:t>
            </a:r>
            <a:r>
              <a:t>, hydrochlorofluorocarbons (HCFCs), methyl chloride and bromide, and halons..</a:t>
            </a:r>
          </a:p>
          <a:p>
            <a:pPr marL="0" indent="0" defTabSz="411479">
              <a:spcBef>
                <a:spcPts val="0"/>
              </a:spcBef>
              <a:buSzTx/>
              <a:buNone/>
              <a:defRPr sz="2250">
                <a:solidFill>
                  <a:srgbClr val="1D3D63"/>
                </a:solidFill>
                <a:latin typeface="Helvetica"/>
                <a:ea typeface="Helvetica"/>
                <a:cs typeface="Helvetica"/>
                <a:sym typeface="Helvetica"/>
              </a:defRPr>
            </a:pPr>
            <a:endParaRPr/>
          </a:p>
          <a:p>
            <a:pPr marL="0" indent="0" defTabSz="411479">
              <a:spcBef>
                <a:spcPts val="0"/>
              </a:spcBef>
              <a:buSzTx/>
              <a:buNone/>
              <a:defRPr sz="2250">
                <a:solidFill>
                  <a:srgbClr val="002147"/>
                </a:solidFill>
                <a:latin typeface="Helvetica"/>
                <a:ea typeface="Helvetica"/>
                <a:cs typeface="Helvetica"/>
                <a:sym typeface="Helvetica"/>
              </a:defRPr>
            </a:pPr>
            <a:r>
              <a:t>Ozone layer depletion increases the amount of ultraviolet (UV) irradiation that reaches Earth’s surface; this can increase the risk of skin cancer, particularly at higher latitudes.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图像" descr="图像"/>
          <p:cNvPicPr>
            <a:picLocks noChangeAspect="1"/>
          </p:cNvPicPr>
          <p:nvPr/>
        </p:nvPicPr>
        <p:blipFill>
          <a:blip r:embed="rId2"/>
          <a:stretch>
            <a:fillRect/>
          </a:stretch>
        </p:blipFill>
        <p:spPr>
          <a:xfrm>
            <a:off x="1398237" y="0"/>
            <a:ext cx="10208326" cy="975360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ozone-depleting-substance-emissions.png" descr="ozone-depleting-substance-emissions.png"/>
          <p:cNvPicPr>
            <a:picLocks noChangeAspect="1"/>
          </p:cNvPicPr>
          <p:nvPr/>
        </p:nvPicPr>
        <p:blipFill>
          <a:blip r:embed="rId3"/>
          <a:stretch>
            <a:fillRect/>
          </a:stretch>
        </p:blipFill>
        <p:spPr>
          <a:xfrm>
            <a:off x="0" y="286870"/>
            <a:ext cx="13004800" cy="9179860"/>
          </a:xfrm>
          <a:prstGeom prst="rect">
            <a:avLst/>
          </a:prstGeom>
          <a:ln w="12700">
            <a:miter lim="400000"/>
          </a:ln>
        </p:spPr>
      </p:pic>
      <p:sp>
        <p:nvSpPr>
          <p:cNvPr id="188" name="https://ourworldindata.org/ozone-layer"/>
          <p:cNvSpPr txBox="1"/>
          <p:nvPr/>
        </p:nvSpPr>
        <p:spPr>
          <a:xfrm>
            <a:off x="7657358" y="2507484"/>
            <a:ext cx="4797720"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000"/>
            </a:lvl1pPr>
          </a:lstStyle>
          <a:p>
            <a:r>
              <a:t>https://ourworldindata.org/ozone-layer</a:t>
            </a:r>
          </a:p>
        </p:txBody>
      </p:sp>
      <p:sp>
        <p:nvSpPr>
          <p:cNvPr id="189" name="The Montreal Protocol is an international protocol to the Vienna Convention, agreed in 1987 before entering into force in 1989.…"/>
          <p:cNvSpPr txBox="1"/>
          <p:nvPr/>
        </p:nvSpPr>
        <p:spPr>
          <a:xfrm>
            <a:off x="2883566" y="6285247"/>
            <a:ext cx="6146902"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600">
                <a:solidFill>
                  <a:srgbClr val="1D3D63"/>
                </a:solidFill>
                <a:latin typeface="Helvetica"/>
                <a:ea typeface="Helvetica"/>
                <a:cs typeface="Helvetica"/>
                <a:sym typeface="Helvetica"/>
              </a:defRPr>
            </a:pPr>
            <a:r>
              <a:t>The </a:t>
            </a:r>
            <a:r>
              <a:rPr b="1"/>
              <a:t>Montreal Protocol</a:t>
            </a:r>
            <a:r>
              <a:t> is an international protocol to the Vienna Convention, agreed in 1987 before entering into force in 1989.</a:t>
            </a:r>
          </a:p>
          <a:p>
            <a:pPr algn="l" defTabSz="457200">
              <a:defRPr sz="1600">
                <a:solidFill>
                  <a:srgbClr val="1D3D63"/>
                </a:solidFill>
                <a:latin typeface="Helvetica"/>
                <a:ea typeface="Helvetica"/>
                <a:cs typeface="Helvetica"/>
                <a:sym typeface="Helvetica"/>
              </a:defRPr>
            </a:pPr>
            <a:r>
              <a:t>Its purpose was to phase-out (reduce and eventually eliminate) the use of man-made ozone-depleting substances for protection of the ozone layer.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ODS consumption.mp4" descr="ODS consumption.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883743" y="538187"/>
            <a:ext cx="10972801" cy="8686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7" fill="hold"/>
                                        <p:tgtEl>
                                          <p:spTgt spid="1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3"/>
                </p:tgtEl>
              </p:cMediaNode>
            </p:video>
            <p:seq concurrent="1" prevAc="none" nextAc="seek">
              <p:cTn id="8" restart="whenNotActive" fill="hold" evtFilter="cancelBubble" nodeType="interactiveSeq">
                <p:stCondLst>
                  <p:cond evt="onClick" delay="0">
                    <p:tgtEl>
                      <p:spTgt spid="1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3"/>
                                        </p:tgtEl>
                                      </p:cBhvr>
                                    </p:cmd>
                                  </p:childTnLst>
                                </p:cTn>
                              </p:par>
                            </p:childTnLst>
                          </p:cTn>
                        </p:par>
                      </p:childTnLst>
                    </p:cTn>
                  </p:par>
                </p:childTnLst>
              </p:cTn>
              <p:nextCondLst>
                <p:cond evt="onClick" delay="0">
                  <p:tgtEl>
                    <p:spTgt spid="19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ollution - outline"/>
          <p:cNvSpPr txBox="1">
            <a:spLocks noGrp="1"/>
          </p:cNvSpPr>
          <p:nvPr>
            <p:ph type="title"/>
          </p:nvPr>
        </p:nvSpPr>
        <p:spPr>
          <a:prstGeom prst="rect">
            <a:avLst/>
          </a:prstGeom>
        </p:spPr>
        <p:txBody>
          <a:bodyPr/>
          <a:lstStyle/>
          <a:p>
            <a:r>
              <a:t>Pollution - outline</a:t>
            </a:r>
          </a:p>
        </p:txBody>
      </p:sp>
      <p:sp>
        <p:nvSpPr>
          <p:cNvPr id="123" name="Greenhouse gases…"/>
          <p:cNvSpPr txBox="1">
            <a:spLocks noGrp="1"/>
          </p:cNvSpPr>
          <p:nvPr>
            <p:ph type="body" idx="1"/>
          </p:nvPr>
        </p:nvSpPr>
        <p:spPr>
          <a:xfrm>
            <a:off x="1502490" y="2870755"/>
            <a:ext cx="10739594" cy="5715001"/>
          </a:xfrm>
          <a:prstGeom prst="rect">
            <a:avLst/>
          </a:prstGeom>
        </p:spPr>
        <p:txBody>
          <a:bodyPr>
            <a:normAutofit fontScale="92500" lnSpcReduction="10000"/>
          </a:bodyPr>
          <a:lstStyle/>
          <a:p>
            <a:pPr marL="358267" indent="-358267" defTabSz="531622">
              <a:spcBef>
                <a:spcPts val="1800"/>
              </a:spcBef>
              <a:buBlip>
                <a:blip r:embed="rId2"/>
              </a:buBlip>
              <a:defRPr sz="3276"/>
            </a:pPr>
            <a:r>
              <a:rPr dirty="0"/>
              <a:t>Greenhouse gases</a:t>
            </a:r>
          </a:p>
          <a:p>
            <a:pPr marL="358267" indent="-358267" defTabSz="531622">
              <a:spcBef>
                <a:spcPts val="1800"/>
              </a:spcBef>
              <a:buBlip>
                <a:blip r:embed="rId2"/>
              </a:buBlip>
              <a:defRPr sz="3276"/>
            </a:pPr>
            <a:r>
              <a:rPr dirty="0"/>
              <a:t>Acid rain</a:t>
            </a:r>
          </a:p>
          <a:p>
            <a:pPr marL="358267" marR="416052" indent="-358267" algn="just" defTabSz="242697">
              <a:spcBef>
                <a:spcPts val="1800"/>
              </a:spcBef>
              <a:buBlip>
                <a:blip r:embed="rId2"/>
              </a:buBlip>
              <a:defRPr sz="3276">
                <a:solidFill>
                  <a:srgbClr val="565F5F"/>
                </a:solidFill>
                <a:latin typeface="Helvetica"/>
                <a:ea typeface="Helvetica"/>
                <a:cs typeface="Helvetica"/>
                <a:sym typeface="Helvetica"/>
              </a:defRPr>
            </a:pPr>
            <a:r>
              <a:rPr dirty="0"/>
              <a:t>Chemical waste from industry</a:t>
            </a:r>
          </a:p>
          <a:p>
            <a:pPr marL="358267" indent="-358267" defTabSz="531622">
              <a:spcBef>
                <a:spcPts val="1800"/>
              </a:spcBef>
              <a:buBlip>
                <a:blip r:embed="rId2"/>
              </a:buBlip>
              <a:defRPr sz="3276"/>
            </a:pPr>
            <a:r>
              <a:rPr dirty="0"/>
              <a:t>Eutrophication</a:t>
            </a:r>
          </a:p>
          <a:p>
            <a:pPr marL="358267" indent="-358267" defTabSz="531622">
              <a:spcBef>
                <a:spcPts val="1800"/>
              </a:spcBef>
              <a:buBlip>
                <a:blip r:embed="rId2"/>
              </a:buBlip>
              <a:defRPr sz="3276"/>
            </a:pPr>
            <a:r>
              <a:rPr dirty="0"/>
              <a:t>Non-biodegradable plastics</a:t>
            </a:r>
          </a:p>
          <a:p>
            <a:pPr marL="358267" marR="416052" indent="-358267" algn="just" defTabSz="242697">
              <a:spcBef>
                <a:spcPts val="1800"/>
              </a:spcBef>
              <a:buBlip>
                <a:blip r:embed="rId2"/>
              </a:buBlip>
              <a:defRPr sz="3276">
                <a:solidFill>
                  <a:srgbClr val="565F5F"/>
                </a:solidFill>
                <a:latin typeface="Helvetica"/>
                <a:ea typeface="Helvetica"/>
                <a:cs typeface="Helvetica"/>
                <a:sym typeface="Helvetica"/>
              </a:defRPr>
            </a:pPr>
            <a:r>
              <a:rPr dirty="0"/>
              <a:t>Nuclear fall-out</a:t>
            </a:r>
          </a:p>
          <a:p>
            <a:pPr marL="358267" indent="-358267" defTabSz="531622">
              <a:spcBef>
                <a:spcPts val="1800"/>
              </a:spcBef>
              <a:buBlip>
                <a:blip r:embed="rId2"/>
              </a:buBlip>
              <a:defRPr sz="3276"/>
            </a:pPr>
            <a:r>
              <a:rPr dirty="0"/>
              <a:t>Pesticides</a:t>
            </a:r>
          </a:p>
          <a:p>
            <a:pPr marL="358267" indent="-358267" defTabSz="531622">
              <a:spcBef>
                <a:spcPts val="1800"/>
              </a:spcBef>
              <a:buBlip>
                <a:blip r:embed="rId2"/>
              </a:buBlip>
              <a:defRPr sz="3276"/>
            </a:pPr>
            <a:r>
              <a:rPr dirty="0"/>
              <a:t>Female contraceptive hormones</a:t>
            </a:r>
            <a:endParaRPr lang="en-US" dirty="0"/>
          </a:p>
          <a:p>
            <a:pPr marL="358267" indent="-358267" defTabSz="531622">
              <a:spcBef>
                <a:spcPts val="1800"/>
              </a:spcBef>
              <a:buBlip>
                <a:blip r:embed="rId2"/>
              </a:buBlip>
              <a:defRPr sz="3276"/>
            </a:pPr>
            <a:r>
              <a:rPr lang="en-US" dirty="0"/>
              <a:t>Waste disposal/ management</a:t>
            </a:r>
            <a:endParaRPr dirty="0"/>
          </a:p>
        </p:txBody>
      </p:sp>
      <p:sp>
        <p:nvSpPr>
          <p:cNvPr id="2" name="文本框 1">
            <a:extLst>
              <a:ext uri="{FF2B5EF4-FFF2-40B4-BE49-F238E27FC236}">
                <a16:creationId xmlns:a16="http://schemas.microsoft.com/office/drawing/2014/main" id="{C3FBD4C6-C9C9-5F42-9D21-463274CF7230}"/>
              </a:ext>
            </a:extLst>
          </p:cNvPr>
          <p:cNvSpPr txBox="1"/>
          <p:nvPr/>
        </p:nvSpPr>
        <p:spPr>
          <a:xfrm>
            <a:off x="8183105" y="3083912"/>
            <a:ext cx="4432515"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5E5E5E"/>
                </a:solidFill>
                <a:effectLst/>
                <a:uFillTx/>
                <a:latin typeface="Helvetica Neue"/>
                <a:ea typeface="Helvetica Neue"/>
                <a:cs typeface="Helvetica Neue"/>
                <a:sym typeface="Helvetica Neue"/>
              </a:rPr>
              <a:t>To help with your KWL chart, you can think of below clues where possible/ appropriate: </a:t>
            </a:r>
          </a:p>
          <a:p>
            <a:pPr marL="0" marR="0" indent="0" algn="l" defTabSz="5842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5E5E5E"/>
                </a:solidFill>
                <a:effectLst/>
                <a:uFillTx/>
                <a:latin typeface="Helvetica Neue"/>
                <a:ea typeface="Helvetica Neue"/>
                <a:cs typeface="Helvetica Neue"/>
                <a:sym typeface="Helvetica Neue"/>
              </a:rPr>
              <a:t>causes/ why, effects/ consequences, solutions/ actions we can take, processes/ how does it develop, advantages &amp; disadvantages/ pros &amp; cons, examples, terminology, importance, etc.</a:t>
            </a:r>
            <a:endParaRPr kumimoji="0" lang="zh-CN" alt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consumption-of-ozone-depleting-substances.png" descr="consumption-of-ozone-depleting-substances.png"/>
          <p:cNvPicPr>
            <a:picLocks noChangeAspect="1"/>
          </p:cNvPicPr>
          <p:nvPr/>
        </p:nvPicPr>
        <p:blipFill>
          <a:blip r:embed="rId2"/>
          <a:stretch>
            <a:fillRect/>
          </a:stretch>
        </p:blipFill>
        <p:spPr>
          <a:xfrm>
            <a:off x="-132257" y="291658"/>
            <a:ext cx="13004801" cy="917986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stratospheric-ozone-concentration-projections.png" descr="stratospheric-ozone-concentration-projections.png"/>
          <p:cNvPicPr>
            <a:picLocks noChangeAspect="1"/>
          </p:cNvPicPr>
          <p:nvPr/>
        </p:nvPicPr>
        <p:blipFill>
          <a:blip r:embed="rId2"/>
          <a:stretch>
            <a:fillRect/>
          </a:stretch>
        </p:blipFill>
        <p:spPr>
          <a:xfrm>
            <a:off x="-132257" y="291658"/>
            <a:ext cx="13004801" cy="917986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arth’s Pollution"/>
          <p:cNvSpPr txBox="1">
            <a:spLocks noGrp="1"/>
          </p:cNvSpPr>
          <p:nvPr>
            <p:ph type="title"/>
          </p:nvPr>
        </p:nvSpPr>
        <p:spPr>
          <a:xfrm>
            <a:off x="9791310" y="1131624"/>
            <a:ext cx="3256966" cy="2438401"/>
          </a:xfrm>
          <a:prstGeom prst="rect">
            <a:avLst/>
          </a:prstGeom>
        </p:spPr>
        <p:txBody>
          <a:bodyPr/>
          <a:lstStyle>
            <a:lvl1pPr marL="175846" indent="-175846">
              <a:buSzPct val="80000"/>
              <a:buBlip>
                <a:blip r:embed="rId2"/>
              </a:buBlip>
              <a:defRPr sz="5000"/>
            </a:lvl1pPr>
          </a:lstStyle>
          <a:p>
            <a:r>
              <a:t>Earth’s Pollution</a:t>
            </a:r>
          </a:p>
        </p:txBody>
      </p:sp>
      <p:pic>
        <p:nvPicPr>
          <p:cNvPr id="200" name="pollution-kinds-air-land-water-environment-society.jpg" descr="pollution-kinds-air-land-water-environment-society.jpg"/>
          <p:cNvPicPr>
            <a:picLocks noChangeAspect="1"/>
          </p:cNvPicPr>
          <p:nvPr/>
        </p:nvPicPr>
        <p:blipFill>
          <a:blip r:embed="rId3"/>
          <a:srcRect b="39921"/>
          <a:stretch>
            <a:fillRect/>
          </a:stretch>
        </p:blipFill>
        <p:spPr>
          <a:xfrm>
            <a:off x="12615" y="16703"/>
            <a:ext cx="9984229" cy="975349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Earth’s pollution"/>
          <p:cNvSpPr txBox="1">
            <a:spLocks noGrp="1"/>
          </p:cNvSpPr>
          <p:nvPr>
            <p:ph type="title"/>
          </p:nvPr>
        </p:nvSpPr>
        <p:spPr>
          <a:xfrm>
            <a:off x="2765210" y="-5299"/>
            <a:ext cx="7474380" cy="1451541"/>
          </a:xfrm>
          <a:prstGeom prst="rect">
            <a:avLst/>
          </a:prstGeom>
        </p:spPr>
        <p:txBody>
          <a:bodyPr/>
          <a:lstStyle>
            <a:lvl1pPr marL="185165" indent="-185165" defTabSz="473201">
              <a:buSzPct val="80000"/>
              <a:buBlip>
                <a:blip r:embed="rId2"/>
              </a:buBlip>
              <a:defRPr sz="6318">
                <a:effectLst>
                  <a:outerShdw blurRad="51435" dist="10287" dir="5400000" rotWithShape="0">
                    <a:srgbClr val="000000">
                      <a:alpha val="30000"/>
                    </a:srgbClr>
                  </a:outerShdw>
                </a:effectLst>
              </a:defRPr>
            </a:lvl1pPr>
          </a:lstStyle>
          <a:p>
            <a:r>
              <a:t>Earth’s pollution</a:t>
            </a:r>
          </a:p>
        </p:txBody>
      </p:sp>
      <p:pic>
        <p:nvPicPr>
          <p:cNvPr id="203" name="pollution-kinds-air-land-water-environment-society.jpg" descr="pollution-kinds-air-land-water-environment-society.jpg"/>
          <p:cNvPicPr>
            <a:picLocks noChangeAspect="1"/>
          </p:cNvPicPr>
          <p:nvPr/>
        </p:nvPicPr>
        <p:blipFill>
          <a:blip r:embed="rId3"/>
          <a:srcRect t="60491"/>
          <a:stretch>
            <a:fillRect/>
          </a:stretch>
        </p:blipFill>
        <p:spPr>
          <a:xfrm>
            <a:off x="77192" y="1498600"/>
            <a:ext cx="12850316" cy="825517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cid rain - causes"/>
          <p:cNvSpPr txBox="1">
            <a:spLocks noGrp="1"/>
          </p:cNvSpPr>
          <p:nvPr>
            <p:ph type="title"/>
          </p:nvPr>
        </p:nvSpPr>
        <p:spPr>
          <a:prstGeom prst="rect">
            <a:avLst/>
          </a:prstGeom>
        </p:spPr>
        <p:txBody>
          <a:bodyPr/>
          <a:lstStyle/>
          <a:p>
            <a:r>
              <a:t>Acid rain - causes</a:t>
            </a:r>
          </a:p>
        </p:txBody>
      </p:sp>
      <p:sp>
        <p:nvSpPr>
          <p:cNvPr id="206" name="Acid rain, also called acid precipitation or acid deposition, is precipitation possessing a pH of about 5.2 or below primarily produced from the emission of sulfur dioxide (SO2) and nitrogen oxides (NOx; the combination of NO and NO2) from human activiti"/>
          <p:cNvSpPr txBox="1">
            <a:spLocks noGrp="1"/>
          </p:cNvSpPr>
          <p:nvPr>
            <p:ph type="body" idx="1"/>
          </p:nvPr>
        </p:nvSpPr>
        <p:spPr>
          <a:xfrm>
            <a:off x="787400" y="2768600"/>
            <a:ext cx="11430000" cy="6533367"/>
          </a:xfrm>
          <a:prstGeom prst="rect">
            <a:avLst/>
          </a:prstGeom>
        </p:spPr>
        <p:txBody>
          <a:bodyPr/>
          <a:lstStyle/>
          <a:p>
            <a:pPr marL="255904" indent="-255904" defTabSz="356615">
              <a:spcBef>
                <a:spcPts val="1900"/>
              </a:spcBef>
              <a:buSzPct val="100000"/>
              <a:buChar char="•"/>
              <a:defRPr sz="2340">
                <a:solidFill>
                  <a:srgbClr val="565F5F"/>
                </a:solidFill>
                <a:latin typeface="Helvetica"/>
                <a:ea typeface="Helvetica"/>
                <a:cs typeface="Helvetica"/>
                <a:sym typeface="Helvetica"/>
              </a:defRPr>
            </a:pPr>
            <a:r>
              <a:t>Acid rain, also called acid precipitation or acid deposition, is </a:t>
            </a:r>
            <a:r>
              <a:rPr>
                <a:hlinkClick r:id="rId3"/>
              </a:rPr>
              <a:t>precipitation</a:t>
            </a:r>
            <a:r>
              <a:t> possessing a </a:t>
            </a:r>
            <a:r>
              <a:rPr>
                <a:hlinkClick r:id="rId4"/>
              </a:rPr>
              <a:t>pH</a:t>
            </a:r>
            <a:r>
              <a:t> of about 5.2 or below primarily produced from the emission of</a:t>
            </a:r>
            <a:r>
              <a:rPr b="1"/>
              <a:t> </a:t>
            </a:r>
            <a:r>
              <a:rPr b="1">
                <a:hlinkClick r:id="rId5"/>
              </a:rPr>
              <a:t>sulfur dioxide</a:t>
            </a:r>
            <a:r>
              <a:rPr b="1"/>
              <a:t> (SO2)</a:t>
            </a:r>
            <a:r>
              <a:t> and </a:t>
            </a:r>
            <a:r>
              <a:rPr b="1">
                <a:hlinkClick r:id="rId6"/>
              </a:rPr>
              <a:t>nitrogen oxides</a:t>
            </a:r>
            <a:r>
              <a:rPr b="1"/>
              <a:t> </a:t>
            </a:r>
            <a:r>
              <a:t>(NOx; the combination of NO and NO2) from human activities, mostly the </a:t>
            </a:r>
            <a:r>
              <a:rPr b="1"/>
              <a:t>combustion of </a:t>
            </a:r>
            <a:r>
              <a:rPr b="1">
                <a:hlinkClick r:id="rId7"/>
              </a:rPr>
              <a:t>fossil fuels</a:t>
            </a:r>
            <a:r>
              <a:t> such as in power stations, factories and petrol-burning motor vehicles. </a:t>
            </a:r>
          </a:p>
          <a:p>
            <a:pPr marL="255904" indent="-255904" defTabSz="356615">
              <a:spcBef>
                <a:spcPts val="1900"/>
              </a:spcBef>
              <a:buSzPct val="100000"/>
              <a:buChar char="•"/>
              <a:defRPr sz="2340">
                <a:solidFill>
                  <a:srgbClr val="565F5F"/>
                </a:solidFill>
                <a:latin typeface="Helvetica"/>
                <a:ea typeface="Helvetica"/>
                <a:cs typeface="Helvetica"/>
                <a:sym typeface="Helvetica"/>
              </a:defRPr>
            </a:pPr>
            <a:r>
              <a:t>Nitrogen oxides can also be produced naturally by lightning strikes, and sulfur dioxide is produced by volcanic eruptions. </a:t>
            </a:r>
          </a:p>
          <a:p>
            <a:pPr marL="255904" indent="-255904" defTabSz="356615">
              <a:spcBef>
                <a:spcPts val="1900"/>
              </a:spcBef>
              <a:buSzPct val="100000"/>
              <a:buChar char="•"/>
              <a:defRPr sz="2340">
                <a:solidFill>
                  <a:srgbClr val="565F5F"/>
                </a:solidFill>
                <a:latin typeface="Helvetica"/>
                <a:ea typeface="Helvetica"/>
                <a:cs typeface="Helvetica"/>
                <a:sym typeface="Helvetica"/>
              </a:defRPr>
            </a:pPr>
            <a:r>
              <a:t>However, the geographic extent of any given natural source of acidification is small, and in most cases it lowers the pH of precipitation to no more than about 5.2. </a:t>
            </a:r>
          </a:p>
          <a:p>
            <a:pPr marL="255904" indent="-255904" defTabSz="356615">
              <a:spcBef>
                <a:spcPts val="1900"/>
              </a:spcBef>
              <a:buSzPct val="100000"/>
              <a:buChar char="•"/>
              <a:defRPr sz="2340">
                <a:solidFill>
                  <a:srgbClr val="565F5F"/>
                </a:solidFill>
                <a:latin typeface="Helvetica"/>
                <a:ea typeface="Helvetica"/>
                <a:cs typeface="Helvetica"/>
                <a:sym typeface="Helvetica"/>
              </a:defRPr>
            </a:pPr>
            <a:r>
              <a:t>Places significantly impacted by acid rain around the globe include most of eastern Europe, the eastern third of the United States, southeastern </a:t>
            </a:r>
            <a:r>
              <a:rPr>
                <a:hlinkClick r:id="rId8"/>
              </a:rPr>
              <a:t>Canada</a:t>
            </a:r>
            <a:r>
              <a:t> and the southeastern coast of China.</a:t>
            </a:r>
          </a:p>
          <a:p>
            <a:pPr marL="255904" indent="-255904" defTabSz="356615">
              <a:spcBef>
                <a:spcPts val="1900"/>
              </a:spcBef>
              <a:buSzPct val="100000"/>
              <a:buChar char="•"/>
              <a:defRPr sz="2340">
                <a:solidFill>
                  <a:srgbClr val="565F5F"/>
                </a:solidFill>
                <a:latin typeface="Helvetica"/>
                <a:ea typeface="Helvetica"/>
                <a:cs typeface="Helvetica"/>
                <a:sym typeface="Helvetica"/>
              </a:defRPr>
            </a:pPr>
            <a:r>
              <a:rPr u="sng">
                <a:hlinkClick r:id="rId9"/>
              </a:rPr>
              <a:t>https://www.britannica.com/explore/savingearth/acid-rain/</a:t>
            </a:r>
            <a:r>
              <a:t> </a:t>
            </a:r>
          </a:p>
          <a:p>
            <a:pPr marL="255904" indent="-255904" defTabSz="356615">
              <a:spcBef>
                <a:spcPts val="1900"/>
              </a:spcBef>
              <a:buSzPct val="100000"/>
              <a:buChar char="•"/>
              <a:defRPr sz="2340">
                <a:solidFill>
                  <a:srgbClr val="565F5F"/>
                </a:solidFill>
                <a:latin typeface="Helvetica"/>
                <a:ea typeface="Helvetica"/>
                <a:cs typeface="Helvetica"/>
                <a:sym typeface="Helvetica"/>
              </a:defRPr>
            </a:pPr>
            <a:r>
              <a:rPr u="sng">
                <a:hlinkClick r:id="rId10"/>
              </a:rPr>
              <a:t>https://en.wikipedia.org/wiki/Acid_rain</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06">
                                            <p:bg/>
                                          </p:spTgt>
                                        </p:tgtEl>
                                        <p:attrNameLst>
                                          <p:attrName>style.visibility</p:attrName>
                                        </p:attrNameLst>
                                      </p:cBhvr>
                                      <p:to>
                                        <p:strVal val="visible"/>
                                      </p:to>
                                    </p:set>
                                    <p:animEffect transition="in" filter="wipe(left)">
                                      <p:cBhvr>
                                        <p:cTn id="7" dur="700"/>
                                        <p:tgtEl>
                                          <p:spTgt spid="206">
                                            <p:bg/>
                                          </p:spTgt>
                                        </p:tgtEl>
                                      </p:cBhvr>
                                    </p:animEffect>
                                  </p:childTnLst>
                                </p:cTn>
                              </p:par>
                              <p:par>
                                <p:cTn id="8" presetID="22" presetClass="entr" presetSubtype="8" fill="hold" grpId="0" nodeType="withEffect">
                                  <p:stCondLst>
                                    <p:cond delay="0"/>
                                  </p:stCondLst>
                                  <p:iterate>
                                    <p:tmAbs val="0"/>
                                  </p:iterate>
                                  <p:childTnLst>
                                    <p:set>
                                      <p:cBhvr>
                                        <p:cTn id="9" fill="hold"/>
                                        <p:tgtEl>
                                          <p:spTgt spid="206">
                                            <p:txEl>
                                              <p:pRg st="0" end="0"/>
                                            </p:txEl>
                                          </p:spTgt>
                                        </p:tgtEl>
                                        <p:attrNameLst>
                                          <p:attrName>style.visibility</p:attrName>
                                        </p:attrNameLst>
                                      </p:cBhvr>
                                      <p:to>
                                        <p:strVal val="visible"/>
                                      </p:to>
                                    </p:set>
                                    <p:animEffect transition="in" filter="wipe(left)">
                                      <p:cBhvr>
                                        <p:cTn id="10" dur="700"/>
                                        <p:tgtEl>
                                          <p:spTgt spid="20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06">
                                            <p:txEl>
                                              <p:pRg st="1" end="1"/>
                                            </p:txEl>
                                          </p:spTgt>
                                        </p:tgtEl>
                                        <p:attrNameLst>
                                          <p:attrName>style.visibility</p:attrName>
                                        </p:attrNameLst>
                                      </p:cBhvr>
                                      <p:to>
                                        <p:strVal val="visible"/>
                                      </p:to>
                                    </p:set>
                                    <p:animEffect transition="in" filter="wipe(left)">
                                      <p:cBhvr>
                                        <p:cTn id="15" dur="700"/>
                                        <p:tgtEl>
                                          <p:spTgt spid="20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206">
                                            <p:txEl>
                                              <p:pRg st="2" end="2"/>
                                            </p:txEl>
                                          </p:spTgt>
                                        </p:tgtEl>
                                        <p:attrNameLst>
                                          <p:attrName>style.visibility</p:attrName>
                                        </p:attrNameLst>
                                      </p:cBhvr>
                                      <p:to>
                                        <p:strVal val="visible"/>
                                      </p:to>
                                    </p:set>
                                    <p:animEffect transition="in" filter="wipe(left)">
                                      <p:cBhvr>
                                        <p:cTn id="20" dur="700"/>
                                        <p:tgtEl>
                                          <p:spTgt spid="20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206">
                                            <p:txEl>
                                              <p:pRg st="3" end="3"/>
                                            </p:txEl>
                                          </p:spTgt>
                                        </p:tgtEl>
                                        <p:attrNameLst>
                                          <p:attrName>style.visibility</p:attrName>
                                        </p:attrNameLst>
                                      </p:cBhvr>
                                      <p:to>
                                        <p:strVal val="visible"/>
                                      </p:to>
                                    </p:set>
                                    <p:animEffect transition="in" filter="wipe(left)">
                                      <p:cBhvr>
                                        <p:cTn id="25" dur="700"/>
                                        <p:tgtEl>
                                          <p:spTgt spid="20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p:tmAbs val="0"/>
                                  </p:iterate>
                                  <p:childTnLst>
                                    <p:set>
                                      <p:cBhvr>
                                        <p:cTn id="29" fill="hold"/>
                                        <p:tgtEl>
                                          <p:spTgt spid="206">
                                            <p:txEl>
                                              <p:pRg st="4" end="4"/>
                                            </p:txEl>
                                          </p:spTgt>
                                        </p:tgtEl>
                                        <p:attrNameLst>
                                          <p:attrName>style.visibility</p:attrName>
                                        </p:attrNameLst>
                                      </p:cBhvr>
                                      <p:to>
                                        <p:strVal val="visible"/>
                                      </p:to>
                                    </p:set>
                                    <p:animEffect transition="in" filter="wipe(left)">
                                      <p:cBhvr>
                                        <p:cTn id="30" dur="700"/>
                                        <p:tgtEl>
                                          <p:spTgt spid="20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iterate>
                                    <p:tmAbs val="0"/>
                                  </p:iterate>
                                  <p:childTnLst>
                                    <p:set>
                                      <p:cBhvr>
                                        <p:cTn id="34" fill="hold"/>
                                        <p:tgtEl>
                                          <p:spTgt spid="206">
                                            <p:txEl>
                                              <p:pRg st="5" end="5"/>
                                            </p:txEl>
                                          </p:spTgt>
                                        </p:tgtEl>
                                        <p:attrNameLst>
                                          <p:attrName>style.visibility</p:attrName>
                                        </p:attrNameLst>
                                      </p:cBhvr>
                                      <p:to>
                                        <p:strVal val="visible"/>
                                      </p:to>
                                    </p:set>
                                    <p:animEffect transition="in" filter="wipe(left)">
                                      <p:cBhvr>
                                        <p:cTn id="35" dur="700"/>
                                        <p:tgtEl>
                                          <p:spTgt spid="2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cid rain"/>
          <p:cNvSpPr txBox="1">
            <a:spLocks noGrp="1"/>
          </p:cNvSpPr>
          <p:nvPr>
            <p:ph type="title"/>
          </p:nvPr>
        </p:nvSpPr>
        <p:spPr>
          <a:xfrm>
            <a:off x="787400" y="254000"/>
            <a:ext cx="5822088" cy="2438400"/>
          </a:xfrm>
          <a:prstGeom prst="rect">
            <a:avLst/>
          </a:prstGeom>
        </p:spPr>
        <p:txBody>
          <a:bodyPr/>
          <a:lstStyle/>
          <a:p>
            <a:r>
              <a:t>Acid rain</a:t>
            </a:r>
          </a:p>
        </p:txBody>
      </p:sp>
      <p:pic>
        <p:nvPicPr>
          <p:cNvPr id="211" name="th-10.jpeg" descr="th-10.jpeg"/>
          <p:cNvPicPr>
            <a:picLocks noChangeAspect="1"/>
          </p:cNvPicPr>
          <p:nvPr/>
        </p:nvPicPr>
        <p:blipFill>
          <a:blip r:embed="rId2"/>
          <a:stretch>
            <a:fillRect/>
          </a:stretch>
        </p:blipFill>
        <p:spPr>
          <a:xfrm>
            <a:off x="562406" y="6202125"/>
            <a:ext cx="5684113" cy="3453638"/>
          </a:xfrm>
          <a:prstGeom prst="rect">
            <a:avLst/>
          </a:prstGeom>
          <a:ln w="12700">
            <a:miter lim="400000"/>
          </a:ln>
        </p:spPr>
      </p:pic>
      <p:pic>
        <p:nvPicPr>
          <p:cNvPr id="212" name="图像" descr="图像"/>
          <p:cNvPicPr>
            <a:picLocks noChangeAspect="1"/>
          </p:cNvPicPr>
          <p:nvPr/>
        </p:nvPicPr>
        <p:blipFill>
          <a:blip r:embed="rId3"/>
          <a:stretch>
            <a:fillRect/>
          </a:stretch>
        </p:blipFill>
        <p:spPr>
          <a:xfrm>
            <a:off x="6855731" y="204339"/>
            <a:ext cx="5822089" cy="9344922"/>
          </a:xfrm>
          <a:prstGeom prst="rect">
            <a:avLst/>
          </a:prstGeom>
          <a:ln w="12700">
            <a:miter lim="400000"/>
          </a:ln>
        </p:spPr>
      </p:pic>
      <p:pic>
        <p:nvPicPr>
          <p:cNvPr id="213" name="Drinking-Rain-58e6ae725f9b58ef7e11a505.jpg" descr="Drinking-Rain-58e6ae725f9b58ef7e11a505.jpg"/>
          <p:cNvPicPr>
            <a:picLocks noChangeAspect="1"/>
          </p:cNvPicPr>
          <p:nvPr/>
        </p:nvPicPr>
        <p:blipFill>
          <a:blip r:embed="rId4"/>
          <a:stretch>
            <a:fillRect/>
          </a:stretch>
        </p:blipFill>
        <p:spPr>
          <a:xfrm>
            <a:off x="562406" y="2278929"/>
            <a:ext cx="5684113" cy="3789410"/>
          </a:xfrm>
          <a:prstGeom prst="rect">
            <a:avLst/>
          </a:prstGeom>
          <a:ln w="12700">
            <a:miter lim="400000"/>
          </a:ln>
        </p:spPr>
      </p:pic>
      <p:pic>
        <p:nvPicPr>
          <p:cNvPr id="214" name="图像" descr="图像"/>
          <p:cNvPicPr>
            <a:picLocks noChangeAspect="1"/>
          </p:cNvPicPr>
          <p:nvPr/>
        </p:nvPicPr>
        <p:blipFill>
          <a:blip r:embed="rId5"/>
          <a:stretch>
            <a:fillRect/>
          </a:stretch>
        </p:blipFill>
        <p:spPr>
          <a:xfrm>
            <a:off x="2084358" y="2762522"/>
            <a:ext cx="9753601" cy="6502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13"/>
                                        </p:tgtEl>
                                        <p:attrNameLst>
                                          <p:attrName>style.visibility</p:attrName>
                                        </p:attrNameLst>
                                      </p:cBhvr>
                                      <p:to>
                                        <p:strVal val="visible"/>
                                      </p:to>
                                    </p:set>
                                    <p:animEffect transition="in" filter="wipe(left)">
                                      <p:cBhvr>
                                        <p:cTn id="7" dur="7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211"/>
                                        </p:tgtEl>
                                        <p:attrNameLst>
                                          <p:attrName>style.visibility</p:attrName>
                                        </p:attrNameLst>
                                      </p:cBhvr>
                                      <p:to>
                                        <p:strVal val="visible"/>
                                      </p:to>
                                    </p:set>
                                    <p:animEffect transition="in" filter="wipe(left)">
                                      <p:cBhvr>
                                        <p:cTn id="12" dur="700"/>
                                        <p:tgtEl>
                                          <p:spTgt spid="211"/>
                                        </p:tgtEl>
                                      </p:cBhvr>
                                    </p:animEffect>
                                  </p:childTnLst>
                                </p:cTn>
                              </p:par>
                            </p:childTnLst>
                          </p:cTn>
                        </p:par>
                        <p:par>
                          <p:cTn id="13" fill="hold">
                            <p:stCondLst>
                              <p:cond delay="700"/>
                            </p:stCondLst>
                            <p:childTnLst>
                              <p:par>
                                <p:cTn id="14" presetID="22" presetClass="entr" presetSubtype="8" fill="hold" grpId="0" nodeType="afterEffect">
                                  <p:stCondLst>
                                    <p:cond delay="0"/>
                                  </p:stCondLst>
                                  <p:iterate>
                                    <p:tmAbs val="0"/>
                                  </p:iterate>
                                  <p:childTnLst>
                                    <p:set>
                                      <p:cBhvr>
                                        <p:cTn id="15" fill="hold"/>
                                        <p:tgtEl>
                                          <p:spTgt spid="212"/>
                                        </p:tgtEl>
                                        <p:attrNameLst>
                                          <p:attrName>style.visibility</p:attrName>
                                        </p:attrNameLst>
                                      </p:cBhvr>
                                      <p:to>
                                        <p:strVal val="visible"/>
                                      </p:to>
                                    </p:set>
                                    <p:animEffect transition="in" filter="wipe(left)">
                                      <p:cBhvr>
                                        <p:cTn id="16" dur="700"/>
                                        <p:tgtEl>
                                          <p:spTgt spid="212"/>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iterate>
                                    <p:tmAbs val="0"/>
                                  </p:iterate>
                                  <p:childTnLst>
                                    <p:set>
                                      <p:cBhvr>
                                        <p:cTn id="20" fill="hold"/>
                                        <p:tgtEl>
                                          <p:spTgt spid="214"/>
                                        </p:tgtEl>
                                        <p:attrNameLst>
                                          <p:attrName>style.visibility</p:attrName>
                                        </p:attrNameLst>
                                      </p:cBhvr>
                                      <p:to>
                                        <p:strVal val="visible"/>
                                      </p:to>
                                    </p:set>
                                    <p:animEffect transition="in" filter="box(out)">
                                      <p:cBhvr>
                                        <p:cTn id="21" dur="7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advAuto="0"/>
      <p:bldP spid="212" grpId="0" animBg="1" advAuto="0"/>
      <p:bldP spid="213" grpId="0" animBg="1" advAuto="0"/>
      <p:bldP spid="214"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Acid rain - affect soil &amp; vegetation"/>
          <p:cNvSpPr txBox="1">
            <a:spLocks noGrp="1"/>
          </p:cNvSpPr>
          <p:nvPr>
            <p:ph type="title"/>
          </p:nvPr>
        </p:nvSpPr>
        <p:spPr>
          <a:prstGeom prst="rect">
            <a:avLst/>
          </a:prstGeom>
        </p:spPr>
        <p:txBody>
          <a:bodyPr>
            <a:normAutofit fontScale="90000"/>
          </a:bodyPr>
          <a:lstStyle/>
          <a:p>
            <a:r>
              <a:t>Acid rain - affect soil &amp; vegetation</a:t>
            </a:r>
          </a:p>
        </p:txBody>
      </p:sp>
      <p:sp>
        <p:nvSpPr>
          <p:cNvPr id="217" name="Fact: In the 1970s and ’80s, forested areas in central Europe, southern Scandinavia, and eastern North America showed alarming signs of forest dieback and tree mortality.…"/>
          <p:cNvSpPr txBox="1">
            <a:spLocks noGrp="1"/>
          </p:cNvSpPr>
          <p:nvPr>
            <p:ph type="body" idx="1"/>
          </p:nvPr>
        </p:nvSpPr>
        <p:spPr>
          <a:xfrm>
            <a:off x="787400" y="2768600"/>
            <a:ext cx="11430000" cy="6523048"/>
          </a:xfrm>
          <a:prstGeom prst="rect">
            <a:avLst/>
          </a:prstGeom>
        </p:spPr>
        <p:txBody>
          <a:bodyPr>
            <a:normAutofit fontScale="92500"/>
          </a:bodyPr>
          <a:lstStyle/>
          <a:p>
            <a:pPr marL="295275" indent="-295275" defTabSz="411479">
              <a:lnSpc>
                <a:spcPct val="120000"/>
              </a:lnSpc>
              <a:spcBef>
                <a:spcPts val="1500"/>
              </a:spcBef>
              <a:buSzPct val="100000"/>
              <a:buChar char="•"/>
              <a:defRPr sz="2700">
                <a:solidFill>
                  <a:srgbClr val="565F5F"/>
                </a:solidFill>
                <a:latin typeface="Helvetica"/>
                <a:ea typeface="Helvetica"/>
                <a:cs typeface="Helvetica"/>
                <a:sym typeface="Helvetica"/>
              </a:defRPr>
            </a:pPr>
            <a:r>
              <a:rPr dirty="0"/>
              <a:t>Fact: In the 1970s and ’80s, forested areas in central Europe, southern </a:t>
            </a:r>
            <a:r>
              <a:rPr dirty="0">
                <a:uFill>
                  <a:solidFill>
                    <a:srgbClr val="80B956"/>
                  </a:solidFill>
                </a:uFill>
                <a:hlinkClick r:id="rId3"/>
              </a:rPr>
              <a:t>Scandinavia</a:t>
            </a:r>
            <a:r>
              <a:rPr dirty="0"/>
              <a:t>, and eastern </a:t>
            </a:r>
            <a:r>
              <a:rPr dirty="0">
                <a:uFill>
                  <a:solidFill>
                    <a:srgbClr val="80B956"/>
                  </a:solidFill>
                </a:uFill>
                <a:hlinkClick r:id="rId4"/>
              </a:rPr>
              <a:t>North America</a:t>
            </a:r>
            <a:r>
              <a:rPr dirty="0"/>
              <a:t> showed alarming signs of forest dieback and </a:t>
            </a:r>
            <a:r>
              <a:rPr dirty="0">
                <a:uFill>
                  <a:solidFill>
                    <a:srgbClr val="80B956"/>
                  </a:solidFill>
                </a:uFill>
                <a:hlinkClick r:id="rId5"/>
              </a:rPr>
              <a:t>tree</a:t>
            </a:r>
            <a:r>
              <a:rPr dirty="0"/>
              <a:t> mortality. </a:t>
            </a:r>
          </a:p>
          <a:p>
            <a:pPr marL="295275" indent="-295275" defTabSz="411479">
              <a:lnSpc>
                <a:spcPct val="120000"/>
              </a:lnSpc>
              <a:spcBef>
                <a:spcPts val="1500"/>
              </a:spcBef>
              <a:buSzPct val="100000"/>
              <a:buChar char="•"/>
              <a:defRPr sz="2700">
                <a:solidFill>
                  <a:srgbClr val="565F5F"/>
                </a:solidFill>
                <a:latin typeface="Helvetica"/>
                <a:ea typeface="Helvetica"/>
                <a:cs typeface="Helvetica"/>
                <a:sym typeface="Helvetica"/>
              </a:defRPr>
            </a:pPr>
            <a:r>
              <a:rPr dirty="0">
                <a:hlinkClick r:id="rId6"/>
              </a:rPr>
              <a:t>Soil biology</a:t>
            </a:r>
            <a:r>
              <a:rPr dirty="0"/>
              <a:t> and chemistry can be seriously damaged by acid rain. </a:t>
            </a:r>
          </a:p>
          <a:p>
            <a:pPr marL="295275" indent="-295275" defTabSz="411479">
              <a:lnSpc>
                <a:spcPct val="120000"/>
              </a:lnSpc>
              <a:spcBef>
                <a:spcPts val="1500"/>
              </a:spcBef>
              <a:buSzPct val="100000"/>
              <a:buChar char="•"/>
              <a:defRPr sz="2700">
                <a:solidFill>
                  <a:srgbClr val="565F5F"/>
                </a:solidFill>
                <a:latin typeface="Helvetica"/>
                <a:ea typeface="Helvetica"/>
                <a:cs typeface="Helvetica"/>
                <a:sym typeface="Helvetica"/>
              </a:defRPr>
            </a:pPr>
            <a:r>
              <a:rPr dirty="0"/>
              <a:t>Some microbes and insects are unable to tolerate changes to low pH and are killed. </a:t>
            </a:r>
          </a:p>
          <a:p>
            <a:pPr marL="295275" indent="-295275" defTabSz="411479">
              <a:lnSpc>
                <a:spcPct val="120000"/>
              </a:lnSpc>
              <a:spcBef>
                <a:spcPts val="1500"/>
              </a:spcBef>
              <a:buSzPct val="100000"/>
              <a:buChar char="•"/>
              <a:defRPr sz="2700">
                <a:solidFill>
                  <a:srgbClr val="565F5F"/>
                </a:solidFill>
                <a:latin typeface="Helvetica"/>
                <a:ea typeface="Helvetica"/>
                <a:cs typeface="Helvetica"/>
                <a:sym typeface="Helvetica"/>
              </a:defRPr>
            </a:pPr>
            <a:r>
              <a:rPr dirty="0"/>
              <a:t>Soil pH become lower. This can make it difficult for plants to absorb nutrients.</a:t>
            </a:r>
          </a:p>
          <a:p>
            <a:pPr marL="295275" indent="-295275" defTabSz="411479">
              <a:lnSpc>
                <a:spcPct val="120000"/>
              </a:lnSpc>
              <a:spcBef>
                <a:spcPts val="1500"/>
              </a:spcBef>
              <a:buSzPct val="100000"/>
              <a:buChar char="•"/>
              <a:defRPr sz="2700">
                <a:solidFill>
                  <a:srgbClr val="565F5F"/>
                </a:solidFill>
                <a:latin typeface="Helvetica"/>
                <a:ea typeface="Helvetica"/>
                <a:cs typeface="Helvetica"/>
                <a:sym typeface="Helvetica"/>
              </a:defRPr>
            </a:pPr>
            <a:r>
              <a:rPr dirty="0"/>
              <a:t>Acid </a:t>
            </a:r>
            <a:r>
              <a:rPr dirty="0">
                <a:uFill>
                  <a:solidFill>
                    <a:srgbClr val="80B956"/>
                  </a:solidFill>
                </a:uFill>
                <a:hlinkClick r:id="rId7"/>
              </a:rPr>
              <a:t>rain</a:t>
            </a:r>
            <a:r>
              <a:rPr dirty="0"/>
              <a:t> also depletes </a:t>
            </a:r>
            <a:r>
              <a:rPr dirty="0">
                <a:uFill>
                  <a:solidFill>
                    <a:srgbClr val="80B956"/>
                  </a:solidFill>
                </a:uFill>
                <a:hlinkClick r:id="rId8"/>
              </a:rPr>
              <a:t>soil</a:t>
            </a:r>
            <a:r>
              <a:rPr dirty="0"/>
              <a:t> of important plant </a:t>
            </a:r>
            <a:r>
              <a:rPr dirty="0">
                <a:uFill>
                  <a:solidFill>
                    <a:srgbClr val="80B956"/>
                  </a:solidFill>
                </a:uFill>
                <a:hlinkClick r:id="rId9"/>
              </a:rPr>
              <a:t>nutrients</a:t>
            </a:r>
            <a:r>
              <a:rPr dirty="0"/>
              <a:t>, such as </a:t>
            </a:r>
            <a:r>
              <a:rPr dirty="0">
                <a:uFill>
                  <a:solidFill>
                    <a:srgbClr val="80B956"/>
                  </a:solidFill>
                </a:uFill>
                <a:hlinkClick r:id="rId10"/>
              </a:rPr>
              <a:t>calcium</a:t>
            </a:r>
            <a:r>
              <a:rPr dirty="0"/>
              <a:t> and </a:t>
            </a:r>
            <a:r>
              <a:rPr dirty="0">
                <a:uFill>
                  <a:solidFill>
                    <a:srgbClr val="80B956"/>
                  </a:solidFill>
                </a:uFill>
                <a:hlinkClick r:id="rId11"/>
              </a:rPr>
              <a:t>magnesium</a:t>
            </a:r>
            <a:r>
              <a:rPr dirty="0"/>
              <a:t>, and can release </a:t>
            </a:r>
            <a:r>
              <a:rPr dirty="0">
                <a:uFill>
                  <a:solidFill>
                    <a:srgbClr val="80B956"/>
                  </a:solidFill>
                </a:uFill>
                <a:hlinkClick r:id="rId12"/>
              </a:rPr>
              <a:t>aluminum</a:t>
            </a:r>
            <a:r>
              <a:rPr dirty="0"/>
              <a:t>, which was bound to soil particles and </a:t>
            </a:r>
            <a:r>
              <a:rPr dirty="0">
                <a:uFill>
                  <a:solidFill>
                    <a:srgbClr val="80B956"/>
                  </a:solidFill>
                </a:uFill>
                <a:hlinkClick r:id="rId13"/>
              </a:rPr>
              <a:t>rock</a:t>
            </a:r>
            <a:r>
              <a:rPr dirty="0"/>
              <a:t>, in its toxic dissolved form. As ions are leached (washed out) by acid rain thereby soil become short of these ions and plants can be deficient of nutrients.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17">
                                            <p:bg/>
                                          </p:spTgt>
                                        </p:tgtEl>
                                        <p:attrNameLst>
                                          <p:attrName>style.visibility</p:attrName>
                                        </p:attrNameLst>
                                      </p:cBhvr>
                                      <p:to>
                                        <p:strVal val="visible"/>
                                      </p:to>
                                    </p:set>
                                    <p:anim calcmode="lin" valueType="num">
                                      <p:cBhvr>
                                        <p:cTn id="7" dur="700" fill="hold"/>
                                        <p:tgtEl>
                                          <p:spTgt spid="217">
                                            <p:bg/>
                                          </p:spTgt>
                                        </p:tgtEl>
                                        <p:attrNameLst>
                                          <p:attrName>ppt_x</p:attrName>
                                        </p:attrNameLst>
                                      </p:cBhvr>
                                      <p:tavLst>
                                        <p:tav tm="0">
                                          <p:val>
                                            <p:strVal val="0-#ppt_w/2"/>
                                          </p:val>
                                        </p:tav>
                                        <p:tav tm="100000">
                                          <p:val>
                                            <p:strVal val="#ppt_x"/>
                                          </p:val>
                                        </p:tav>
                                      </p:tavLst>
                                    </p:anim>
                                    <p:anim calcmode="lin" valueType="num">
                                      <p:cBhvr>
                                        <p:cTn id="8" dur="700" fill="hold"/>
                                        <p:tgtEl>
                                          <p:spTgt spid="217">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p:tmAbs val="0"/>
                                  </p:iterate>
                                  <p:childTnLst>
                                    <p:set>
                                      <p:cBhvr>
                                        <p:cTn id="10" fill="hold"/>
                                        <p:tgtEl>
                                          <p:spTgt spid="217">
                                            <p:txEl>
                                              <p:pRg st="0" end="0"/>
                                            </p:txEl>
                                          </p:spTgt>
                                        </p:tgtEl>
                                        <p:attrNameLst>
                                          <p:attrName>style.visibility</p:attrName>
                                        </p:attrNameLst>
                                      </p:cBhvr>
                                      <p:to>
                                        <p:strVal val="visible"/>
                                      </p:to>
                                    </p:set>
                                    <p:anim calcmode="lin" valueType="num">
                                      <p:cBhvr>
                                        <p:cTn id="11" dur="700" fill="hold"/>
                                        <p:tgtEl>
                                          <p:spTgt spid="217">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2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iterate>
                                    <p:tmAbs val="0"/>
                                  </p:iterate>
                                  <p:childTnLst>
                                    <p:set>
                                      <p:cBhvr>
                                        <p:cTn id="16" fill="hold"/>
                                        <p:tgtEl>
                                          <p:spTgt spid="217">
                                            <p:txEl>
                                              <p:pRg st="1" end="1"/>
                                            </p:txEl>
                                          </p:spTgt>
                                        </p:tgtEl>
                                        <p:attrNameLst>
                                          <p:attrName>style.visibility</p:attrName>
                                        </p:attrNameLst>
                                      </p:cBhvr>
                                      <p:to>
                                        <p:strVal val="visible"/>
                                      </p:to>
                                    </p:set>
                                    <p:anim calcmode="lin" valueType="num">
                                      <p:cBhvr>
                                        <p:cTn id="17" dur="700" fill="hold"/>
                                        <p:tgtEl>
                                          <p:spTgt spid="217">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2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iterate>
                                    <p:tmAbs val="0"/>
                                  </p:iterate>
                                  <p:childTnLst>
                                    <p:set>
                                      <p:cBhvr>
                                        <p:cTn id="22" fill="hold"/>
                                        <p:tgtEl>
                                          <p:spTgt spid="217">
                                            <p:txEl>
                                              <p:pRg st="2" end="2"/>
                                            </p:txEl>
                                          </p:spTgt>
                                        </p:tgtEl>
                                        <p:attrNameLst>
                                          <p:attrName>style.visibility</p:attrName>
                                        </p:attrNameLst>
                                      </p:cBhvr>
                                      <p:to>
                                        <p:strVal val="visible"/>
                                      </p:to>
                                    </p:set>
                                    <p:anim calcmode="lin" valueType="num">
                                      <p:cBhvr>
                                        <p:cTn id="23" dur="700" fill="hold"/>
                                        <p:tgtEl>
                                          <p:spTgt spid="217">
                                            <p:txEl>
                                              <p:pRg st="2" end="2"/>
                                            </p:txEl>
                                          </p:spTgt>
                                        </p:tgtEl>
                                        <p:attrNameLst>
                                          <p:attrName>ppt_x</p:attrName>
                                        </p:attrNameLst>
                                      </p:cBhvr>
                                      <p:tavLst>
                                        <p:tav tm="0">
                                          <p:val>
                                            <p:strVal val="0-#ppt_w/2"/>
                                          </p:val>
                                        </p:tav>
                                        <p:tav tm="100000">
                                          <p:val>
                                            <p:strVal val="#ppt_x"/>
                                          </p:val>
                                        </p:tav>
                                      </p:tavLst>
                                    </p:anim>
                                    <p:anim calcmode="lin" valueType="num">
                                      <p:cBhvr>
                                        <p:cTn id="24" dur="700" fill="hold"/>
                                        <p:tgtEl>
                                          <p:spTgt spid="2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iterate>
                                    <p:tmAbs val="0"/>
                                  </p:iterate>
                                  <p:childTnLst>
                                    <p:set>
                                      <p:cBhvr>
                                        <p:cTn id="28" fill="hold"/>
                                        <p:tgtEl>
                                          <p:spTgt spid="217">
                                            <p:txEl>
                                              <p:pRg st="3" end="3"/>
                                            </p:txEl>
                                          </p:spTgt>
                                        </p:tgtEl>
                                        <p:attrNameLst>
                                          <p:attrName>style.visibility</p:attrName>
                                        </p:attrNameLst>
                                      </p:cBhvr>
                                      <p:to>
                                        <p:strVal val="visible"/>
                                      </p:to>
                                    </p:set>
                                    <p:anim calcmode="lin" valueType="num">
                                      <p:cBhvr>
                                        <p:cTn id="29" dur="700" fill="hold"/>
                                        <p:tgtEl>
                                          <p:spTgt spid="217">
                                            <p:txEl>
                                              <p:pRg st="3" end="3"/>
                                            </p:txEl>
                                          </p:spTgt>
                                        </p:tgtEl>
                                        <p:attrNameLst>
                                          <p:attrName>ppt_x</p:attrName>
                                        </p:attrNameLst>
                                      </p:cBhvr>
                                      <p:tavLst>
                                        <p:tav tm="0">
                                          <p:val>
                                            <p:strVal val="0-#ppt_w/2"/>
                                          </p:val>
                                        </p:tav>
                                        <p:tav tm="100000">
                                          <p:val>
                                            <p:strVal val="#ppt_x"/>
                                          </p:val>
                                        </p:tav>
                                      </p:tavLst>
                                    </p:anim>
                                    <p:anim calcmode="lin" valueType="num">
                                      <p:cBhvr>
                                        <p:cTn id="30" dur="700" fill="hold"/>
                                        <p:tgtEl>
                                          <p:spTgt spid="21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iterate>
                                    <p:tmAbs val="0"/>
                                  </p:iterate>
                                  <p:childTnLst>
                                    <p:set>
                                      <p:cBhvr>
                                        <p:cTn id="34" fill="hold"/>
                                        <p:tgtEl>
                                          <p:spTgt spid="217">
                                            <p:txEl>
                                              <p:pRg st="4" end="4"/>
                                            </p:txEl>
                                          </p:spTgt>
                                        </p:tgtEl>
                                        <p:attrNameLst>
                                          <p:attrName>style.visibility</p:attrName>
                                        </p:attrNameLst>
                                      </p:cBhvr>
                                      <p:to>
                                        <p:strVal val="visible"/>
                                      </p:to>
                                    </p:set>
                                    <p:anim calcmode="lin" valueType="num">
                                      <p:cBhvr>
                                        <p:cTn id="35" dur="700" fill="hold"/>
                                        <p:tgtEl>
                                          <p:spTgt spid="217">
                                            <p:txEl>
                                              <p:pRg st="4" end="4"/>
                                            </p:txEl>
                                          </p:spTgt>
                                        </p:tgtEl>
                                        <p:attrNameLst>
                                          <p:attrName>ppt_x</p:attrName>
                                        </p:attrNameLst>
                                      </p:cBhvr>
                                      <p:tavLst>
                                        <p:tav tm="0">
                                          <p:val>
                                            <p:strVal val="0-#ppt_w/2"/>
                                          </p:val>
                                        </p:tav>
                                        <p:tav tm="100000">
                                          <p:val>
                                            <p:strVal val="#ppt_x"/>
                                          </p:val>
                                        </p:tav>
                                      </p:tavLst>
                                    </p:anim>
                                    <p:anim calcmode="lin" valueType="num">
                                      <p:cBhvr>
                                        <p:cTn id="36" dur="700" fill="hold"/>
                                        <p:tgtEl>
                                          <p:spTgt spid="21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cid rain - affect soil &amp; vegetation"/>
          <p:cNvSpPr txBox="1">
            <a:spLocks noGrp="1"/>
          </p:cNvSpPr>
          <p:nvPr>
            <p:ph type="title"/>
          </p:nvPr>
        </p:nvSpPr>
        <p:spPr>
          <a:prstGeom prst="rect">
            <a:avLst/>
          </a:prstGeom>
        </p:spPr>
        <p:txBody>
          <a:bodyPr>
            <a:normAutofit fontScale="90000"/>
          </a:bodyPr>
          <a:lstStyle/>
          <a:p>
            <a:r>
              <a:t>Acid rain - affect soil &amp; vegetation</a:t>
            </a:r>
          </a:p>
        </p:txBody>
      </p:sp>
      <p:pic>
        <p:nvPicPr>
          <p:cNvPr id="222" name="图像" descr="图像"/>
          <p:cNvPicPr>
            <a:picLocks noChangeAspect="1"/>
          </p:cNvPicPr>
          <p:nvPr/>
        </p:nvPicPr>
        <p:blipFill>
          <a:blip r:embed="rId3"/>
          <a:stretch>
            <a:fillRect/>
          </a:stretch>
        </p:blipFill>
        <p:spPr>
          <a:xfrm>
            <a:off x="312168" y="2909844"/>
            <a:ext cx="9753601" cy="6502401"/>
          </a:xfrm>
          <a:prstGeom prst="rect">
            <a:avLst/>
          </a:prstGeom>
          <a:ln w="12700">
            <a:miter lim="400000"/>
          </a:ln>
        </p:spPr>
      </p:pic>
      <p:sp>
        <p:nvSpPr>
          <p:cNvPr id="223" name="Trees killed by acid rain."/>
          <p:cNvSpPr txBox="1"/>
          <p:nvPr/>
        </p:nvSpPr>
        <p:spPr>
          <a:xfrm>
            <a:off x="10263468" y="7447512"/>
            <a:ext cx="2413301" cy="812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500">
                <a:solidFill>
                  <a:srgbClr val="282828"/>
                </a:solidFill>
                <a:latin typeface="Georgia"/>
                <a:ea typeface="Georgia"/>
                <a:cs typeface="Georgia"/>
                <a:sym typeface="Georgia"/>
              </a:defRPr>
            </a:lvl1pPr>
          </a:lstStyle>
          <a:p>
            <a:r>
              <a:t>Trees killed by acid rain.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Acid rain - affect surface water and aquatic organisms"/>
          <p:cNvSpPr txBox="1">
            <a:spLocks noGrp="1"/>
          </p:cNvSpPr>
          <p:nvPr>
            <p:ph type="title"/>
          </p:nvPr>
        </p:nvSpPr>
        <p:spPr>
          <a:prstGeom prst="rect">
            <a:avLst/>
          </a:prstGeom>
        </p:spPr>
        <p:txBody>
          <a:bodyPr>
            <a:normAutofit fontScale="90000"/>
          </a:bodyPr>
          <a:lstStyle>
            <a:lvl1pPr defTabSz="578358">
              <a:defRPr sz="7722">
                <a:effectLst>
                  <a:outerShdw blurRad="62864" dist="12573" dir="5400000" rotWithShape="0">
                    <a:srgbClr val="000000">
                      <a:alpha val="30000"/>
                    </a:srgbClr>
                  </a:outerShdw>
                </a:effectLst>
              </a:defRPr>
            </a:lvl1pPr>
          </a:lstStyle>
          <a:p>
            <a:r>
              <a:t>Acid rain - affect surface water and aquatic organisms</a:t>
            </a:r>
          </a:p>
        </p:txBody>
      </p:sp>
      <p:sp>
        <p:nvSpPr>
          <p:cNvPr id="228" name="Surface water pH gets lower.…"/>
          <p:cNvSpPr txBox="1">
            <a:spLocks noGrp="1"/>
          </p:cNvSpPr>
          <p:nvPr>
            <p:ph type="body" idx="1"/>
          </p:nvPr>
        </p:nvSpPr>
        <p:spPr>
          <a:xfrm>
            <a:off x="787400" y="3039533"/>
            <a:ext cx="11430000" cy="5715001"/>
          </a:xfrm>
          <a:prstGeom prst="rect">
            <a:avLst/>
          </a:prstGeom>
        </p:spPr>
        <p:txBody>
          <a:bodyPr/>
          <a:lstStyle/>
          <a:p>
            <a:pPr marL="326770" indent="-326770" defTabSz="484886">
              <a:spcBef>
                <a:spcPts val="2000"/>
              </a:spcBef>
              <a:buBlip>
                <a:blip r:embed="rId3"/>
              </a:buBlip>
              <a:defRPr sz="2988"/>
            </a:pPr>
            <a:r>
              <a:rPr dirty="0"/>
              <a:t>Surface water pH gets lower.</a:t>
            </a:r>
          </a:p>
          <a:p>
            <a:pPr marL="326770" indent="-326770" defTabSz="484886">
              <a:spcBef>
                <a:spcPts val="2000"/>
              </a:spcBef>
              <a:buBlip>
                <a:blip r:embed="rId3"/>
              </a:buBlip>
              <a:defRPr sz="2988"/>
            </a:pPr>
            <a:r>
              <a:rPr dirty="0"/>
              <a:t>The </a:t>
            </a:r>
            <a:r>
              <a:rPr dirty="0">
                <a:highlight>
                  <a:srgbClr val="FFFF00"/>
                </a:highlight>
              </a:rPr>
              <a:t>ions leached </a:t>
            </a:r>
            <a:r>
              <a:rPr dirty="0"/>
              <a:t>out of soil can flow into surface water, such as ponds, lakes and rivers.</a:t>
            </a:r>
          </a:p>
          <a:p>
            <a:pPr marL="326770" indent="-326770" defTabSz="484886">
              <a:spcBef>
                <a:spcPts val="2000"/>
              </a:spcBef>
              <a:buBlip>
                <a:blip r:embed="rId3"/>
              </a:buBlip>
              <a:defRPr sz="2988"/>
            </a:pPr>
            <a:r>
              <a:rPr dirty="0"/>
              <a:t>Both the lower pH and higher </a:t>
            </a:r>
            <a:r>
              <a:rPr dirty="0" err="1">
                <a:highlight>
                  <a:srgbClr val="FFFF00"/>
                </a:highlight>
              </a:rPr>
              <a:t>aluminium</a:t>
            </a:r>
            <a:r>
              <a:rPr dirty="0"/>
              <a:t> concentrations in surface water can cause damage to fish and other aquatic animals and plants, hence reduce biodiversity. </a:t>
            </a:r>
          </a:p>
          <a:p>
            <a:pPr marL="326770" indent="-326770" defTabSz="484886">
              <a:spcBef>
                <a:spcPts val="2000"/>
              </a:spcBef>
              <a:buBlip>
                <a:blip r:embed="rId3"/>
              </a:buBlip>
              <a:defRPr sz="2988"/>
            </a:pPr>
            <a:r>
              <a:rPr dirty="0"/>
              <a:t>e.g. At pH lower than 5 most fish eggs will not hatch and lower pH can kill adult fish. </a:t>
            </a:r>
          </a:p>
          <a:p>
            <a:pPr marL="326770" indent="-326770" defTabSz="484886">
              <a:spcBef>
                <a:spcPts val="2000"/>
              </a:spcBef>
              <a:buBlip>
                <a:blip r:embed="rId3"/>
              </a:buBlip>
              <a:defRPr sz="2988"/>
            </a:pPr>
            <a:r>
              <a:rPr dirty="0"/>
              <a:t>e.g. Excess aluminum ions are </a:t>
            </a:r>
            <a:r>
              <a:rPr dirty="0">
                <a:highlight>
                  <a:srgbClr val="FFFF00"/>
                </a:highlight>
              </a:rPr>
              <a:t>poisonous to fish</a:t>
            </a:r>
            <a:r>
              <a:rPr dirty="0"/>
              <a:t>, because they affect gills, therefore kill young fish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28">
                                            <p:bg/>
                                          </p:spTgt>
                                        </p:tgtEl>
                                        <p:attrNameLst>
                                          <p:attrName>style.visibility</p:attrName>
                                        </p:attrNameLst>
                                      </p:cBhvr>
                                      <p:to>
                                        <p:strVal val="visible"/>
                                      </p:to>
                                    </p:set>
                                    <p:animEffect transition="in" filter="dissolve">
                                      <p:cBhvr>
                                        <p:cTn id="7" dur="400"/>
                                        <p:tgtEl>
                                          <p:spTgt spid="228">
                                            <p:bg/>
                                          </p:spTgt>
                                        </p:tgtEl>
                                      </p:cBhvr>
                                    </p:animEffect>
                                  </p:childTnLst>
                                </p:cTn>
                              </p:par>
                              <p:par>
                                <p:cTn id="8" presetID="9" presetClass="entr" presetSubtype="0" fill="hold" grpId="0" nodeType="withEffect">
                                  <p:stCondLst>
                                    <p:cond delay="0"/>
                                  </p:stCondLst>
                                  <p:iterate>
                                    <p:tmAbs val="0"/>
                                  </p:iterate>
                                  <p:childTnLst>
                                    <p:set>
                                      <p:cBhvr>
                                        <p:cTn id="9" fill="hold"/>
                                        <p:tgtEl>
                                          <p:spTgt spid="228">
                                            <p:txEl>
                                              <p:pRg st="0" end="0"/>
                                            </p:txEl>
                                          </p:spTgt>
                                        </p:tgtEl>
                                        <p:attrNameLst>
                                          <p:attrName>style.visibility</p:attrName>
                                        </p:attrNameLst>
                                      </p:cBhvr>
                                      <p:to>
                                        <p:strVal val="visible"/>
                                      </p:to>
                                    </p:set>
                                    <p:animEffect transition="in" filter="dissolve">
                                      <p:cBhvr>
                                        <p:cTn id="10" dur="400"/>
                                        <p:tgtEl>
                                          <p:spTgt spid="22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0" nodeType="clickEffect">
                                  <p:stCondLst>
                                    <p:cond delay="0"/>
                                  </p:stCondLst>
                                  <p:iterate>
                                    <p:tmAbs val="0"/>
                                  </p:iterate>
                                  <p:childTnLst>
                                    <p:set>
                                      <p:cBhvr>
                                        <p:cTn id="14" fill="hold"/>
                                        <p:tgtEl>
                                          <p:spTgt spid="228">
                                            <p:txEl>
                                              <p:pRg st="1" end="1"/>
                                            </p:txEl>
                                          </p:spTgt>
                                        </p:tgtEl>
                                        <p:attrNameLst>
                                          <p:attrName>style.visibility</p:attrName>
                                        </p:attrNameLst>
                                      </p:cBhvr>
                                      <p:to>
                                        <p:strVal val="visible"/>
                                      </p:to>
                                    </p:set>
                                    <p:animEffect transition="in" filter="dissolve">
                                      <p:cBhvr>
                                        <p:cTn id="15" dur="400"/>
                                        <p:tgtEl>
                                          <p:spTgt spid="22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0" nodeType="clickEffect">
                                  <p:stCondLst>
                                    <p:cond delay="0"/>
                                  </p:stCondLst>
                                  <p:iterate>
                                    <p:tmAbs val="0"/>
                                  </p:iterate>
                                  <p:childTnLst>
                                    <p:set>
                                      <p:cBhvr>
                                        <p:cTn id="19" fill="hold"/>
                                        <p:tgtEl>
                                          <p:spTgt spid="228">
                                            <p:txEl>
                                              <p:pRg st="2" end="2"/>
                                            </p:txEl>
                                          </p:spTgt>
                                        </p:tgtEl>
                                        <p:attrNameLst>
                                          <p:attrName>style.visibility</p:attrName>
                                        </p:attrNameLst>
                                      </p:cBhvr>
                                      <p:to>
                                        <p:strVal val="visible"/>
                                      </p:to>
                                    </p:set>
                                    <p:animEffect transition="in" filter="dissolve">
                                      <p:cBhvr>
                                        <p:cTn id="20" dur="400"/>
                                        <p:tgtEl>
                                          <p:spTgt spid="22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0" nodeType="clickEffect">
                                  <p:stCondLst>
                                    <p:cond delay="0"/>
                                  </p:stCondLst>
                                  <p:iterate>
                                    <p:tmAbs val="0"/>
                                  </p:iterate>
                                  <p:childTnLst>
                                    <p:set>
                                      <p:cBhvr>
                                        <p:cTn id="24" fill="hold"/>
                                        <p:tgtEl>
                                          <p:spTgt spid="228">
                                            <p:txEl>
                                              <p:pRg st="3" end="3"/>
                                            </p:txEl>
                                          </p:spTgt>
                                        </p:tgtEl>
                                        <p:attrNameLst>
                                          <p:attrName>style.visibility</p:attrName>
                                        </p:attrNameLst>
                                      </p:cBhvr>
                                      <p:to>
                                        <p:strVal val="visible"/>
                                      </p:to>
                                    </p:set>
                                    <p:animEffect transition="in" filter="dissolve">
                                      <p:cBhvr>
                                        <p:cTn id="25" dur="400"/>
                                        <p:tgtEl>
                                          <p:spTgt spid="22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0" nodeType="clickEffect">
                                  <p:stCondLst>
                                    <p:cond delay="0"/>
                                  </p:stCondLst>
                                  <p:iterate>
                                    <p:tmAbs val="0"/>
                                  </p:iterate>
                                  <p:childTnLst>
                                    <p:set>
                                      <p:cBhvr>
                                        <p:cTn id="29" fill="hold"/>
                                        <p:tgtEl>
                                          <p:spTgt spid="228">
                                            <p:txEl>
                                              <p:pRg st="4" end="4"/>
                                            </p:txEl>
                                          </p:spTgt>
                                        </p:tgtEl>
                                        <p:attrNameLst>
                                          <p:attrName>style.visibility</p:attrName>
                                        </p:attrNameLst>
                                      </p:cBhvr>
                                      <p:to>
                                        <p:strVal val="visible"/>
                                      </p:to>
                                    </p:set>
                                    <p:animEffect transition="in" filter="dissolve">
                                      <p:cBhvr>
                                        <p:cTn id="30" dur="400"/>
                                        <p:tgtEl>
                                          <p:spTgt spid="2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cid rain - other problems"/>
          <p:cNvSpPr txBox="1">
            <a:spLocks noGrp="1"/>
          </p:cNvSpPr>
          <p:nvPr>
            <p:ph type="title"/>
          </p:nvPr>
        </p:nvSpPr>
        <p:spPr>
          <a:prstGeom prst="rect">
            <a:avLst/>
          </a:prstGeom>
        </p:spPr>
        <p:txBody>
          <a:bodyPr/>
          <a:lstStyle/>
          <a:p>
            <a:r>
              <a:t>Acid rain - other problems</a:t>
            </a:r>
          </a:p>
        </p:txBody>
      </p:sp>
      <p:sp>
        <p:nvSpPr>
          <p:cNvPr id="233" name="Buildings, historic monuments, statues and gravestones, especially those made of rocks, such as limestone and marble hat contain large amounts of calcium carbonate can be damaged badly. Acid rain also cause corrosion of steel structures such as bridges.…"/>
          <p:cNvSpPr txBox="1">
            <a:spLocks noGrp="1"/>
          </p:cNvSpPr>
          <p:nvPr>
            <p:ph type="body" idx="1"/>
          </p:nvPr>
        </p:nvSpPr>
        <p:spPr>
          <a:xfrm>
            <a:off x="787400" y="2529247"/>
            <a:ext cx="11430000" cy="6779812"/>
          </a:xfrm>
          <a:prstGeom prst="rect">
            <a:avLst/>
          </a:prstGeom>
        </p:spPr>
        <p:txBody>
          <a:bodyPr/>
          <a:lstStyle/>
          <a:p>
            <a:pPr marL="314960" indent="-314960" defTabSz="467359">
              <a:spcBef>
                <a:spcPts val="2000"/>
              </a:spcBef>
              <a:buSzPct val="100000"/>
              <a:buChar char="•"/>
              <a:defRPr sz="2880"/>
            </a:pPr>
            <a:r>
              <a:rPr b="1"/>
              <a:t>Buildings</a:t>
            </a:r>
            <a:r>
              <a:t>, historic monuments, statues and gravestones, especially those made of rocks, such as limestone and marble hat contain large amounts of calcium carbonate can be damaged badly. Acid rain also cause corrosion of steel structures such as bridges.</a:t>
            </a:r>
          </a:p>
          <a:p>
            <a:pPr marL="314960" indent="-314960" defTabSz="467359">
              <a:spcBef>
                <a:spcPts val="2000"/>
              </a:spcBef>
              <a:buSzPct val="100000"/>
              <a:buChar char="•"/>
              <a:defRPr sz="2880"/>
            </a:pPr>
            <a:r>
              <a:t>The particulates responsible for acid rain (sulfur dioxide and nitrogen oxides) do have an adverse effect. Increased amounts of fine particulate matter in the air contribute to </a:t>
            </a:r>
            <a:r>
              <a:rPr b="1"/>
              <a:t>respiratory problems</a:t>
            </a:r>
            <a:r>
              <a:t>, such as asthma and bronchitis.</a:t>
            </a:r>
          </a:p>
          <a:p>
            <a:pPr marL="314960" indent="-314960" defTabSz="467359">
              <a:spcBef>
                <a:spcPts val="2000"/>
              </a:spcBef>
              <a:buSzPct val="100000"/>
              <a:buChar char="•"/>
              <a:defRPr sz="2880"/>
            </a:pPr>
            <a:r>
              <a:rPr b="1"/>
              <a:t>Long-distance transportation</a:t>
            </a:r>
            <a:r>
              <a:t> of acid gas pollutants often results in deposition occurring a considerable distance downwind of the emissions. The use of tall smokestacks to reduce loc</a:t>
            </a:r>
            <a:r>
              <a:rPr>
                <a:solidFill>
                  <a:srgbClr val="565F5F"/>
                </a:solidFill>
              </a:rPr>
              <a:t>al </a:t>
            </a:r>
            <a:r>
              <a:rPr>
                <a:solidFill>
                  <a:srgbClr val="565F5F"/>
                </a:solidFill>
                <a:hlinkClick r:id="rId3"/>
              </a:rPr>
              <a:t>pollution</a:t>
            </a:r>
            <a:r>
              <a:rPr>
                <a:solidFill>
                  <a:srgbClr val="565F5F"/>
                </a:solidFill>
              </a:rPr>
              <a:t> has contributed to the spread of acid rain by releasing gases into regional a</a:t>
            </a:r>
            <a:r>
              <a:t>tmospheric circulation.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33">
                                            <p:bg/>
                                          </p:spTgt>
                                        </p:tgtEl>
                                        <p:attrNameLst>
                                          <p:attrName>style.visibility</p:attrName>
                                        </p:attrNameLst>
                                      </p:cBhvr>
                                      <p:to>
                                        <p:strVal val="visible"/>
                                      </p:to>
                                    </p:set>
                                    <p:anim calcmode="lin" valueType="num">
                                      <p:cBhvr>
                                        <p:cTn id="7" dur="700" fill="hold"/>
                                        <p:tgtEl>
                                          <p:spTgt spid="233">
                                            <p:bg/>
                                          </p:spTgt>
                                        </p:tgtEl>
                                        <p:attrNameLst>
                                          <p:attrName>ppt_w</p:attrName>
                                        </p:attrNameLst>
                                      </p:cBhvr>
                                      <p:tavLst>
                                        <p:tav tm="0">
                                          <p:val>
                                            <p:strVal val="4*#ppt_w"/>
                                          </p:val>
                                        </p:tav>
                                        <p:tav tm="100000">
                                          <p:val>
                                            <p:strVal val="#ppt_w"/>
                                          </p:val>
                                        </p:tav>
                                      </p:tavLst>
                                    </p:anim>
                                    <p:anim calcmode="lin" valueType="num">
                                      <p:cBhvr>
                                        <p:cTn id="8" dur="700" fill="hold"/>
                                        <p:tgtEl>
                                          <p:spTgt spid="233">
                                            <p:bg/>
                                          </p:spTgt>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iterate>
                                    <p:tmAbs val="0"/>
                                  </p:iterate>
                                  <p:childTnLst>
                                    <p:set>
                                      <p:cBhvr>
                                        <p:cTn id="10" fill="hold"/>
                                        <p:tgtEl>
                                          <p:spTgt spid="233">
                                            <p:txEl>
                                              <p:pRg st="0" end="0"/>
                                            </p:txEl>
                                          </p:spTgt>
                                        </p:tgtEl>
                                        <p:attrNameLst>
                                          <p:attrName>style.visibility</p:attrName>
                                        </p:attrNameLst>
                                      </p:cBhvr>
                                      <p:to>
                                        <p:strVal val="visible"/>
                                      </p:to>
                                    </p:set>
                                    <p:anim calcmode="lin" valueType="num">
                                      <p:cBhvr>
                                        <p:cTn id="11" dur="700" fill="hold"/>
                                        <p:tgtEl>
                                          <p:spTgt spid="233">
                                            <p:txEl>
                                              <p:pRg st="0" end="0"/>
                                            </p:txEl>
                                          </p:spTgt>
                                        </p:tgtEl>
                                        <p:attrNameLst>
                                          <p:attrName>ppt_w</p:attrName>
                                        </p:attrNameLst>
                                      </p:cBhvr>
                                      <p:tavLst>
                                        <p:tav tm="0">
                                          <p:val>
                                            <p:strVal val="4*#ppt_w"/>
                                          </p:val>
                                        </p:tav>
                                        <p:tav tm="100000">
                                          <p:val>
                                            <p:strVal val="#ppt_w"/>
                                          </p:val>
                                        </p:tav>
                                      </p:tavLst>
                                    </p:anim>
                                    <p:anim calcmode="lin" valueType="num">
                                      <p:cBhvr>
                                        <p:cTn id="12" dur="700" fill="hold"/>
                                        <p:tgtEl>
                                          <p:spTgt spid="233">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32" fill="hold" grpId="0" nodeType="clickEffect">
                                  <p:stCondLst>
                                    <p:cond delay="0"/>
                                  </p:stCondLst>
                                  <p:iterate>
                                    <p:tmAbs val="0"/>
                                  </p:iterate>
                                  <p:childTnLst>
                                    <p:set>
                                      <p:cBhvr>
                                        <p:cTn id="16" fill="hold"/>
                                        <p:tgtEl>
                                          <p:spTgt spid="233">
                                            <p:txEl>
                                              <p:pRg st="1" end="1"/>
                                            </p:txEl>
                                          </p:spTgt>
                                        </p:tgtEl>
                                        <p:attrNameLst>
                                          <p:attrName>style.visibility</p:attrName>
                                        </p:attrNameLst>
                                      </p:cBhvr>
                                      <p:to>
                                        <p:strVal val="visible"/>
                                      </p:to>
                                    </p:set>
                                    <p:anim calcmode="lin" valueType="num">
                                      <p:cBhvr>
                                        <p:cTn id="17" dur="700" fill="hold"/>
                                        <p:tgtEl>
                                          <p:spTgt spid="233">
                                            <p:txEl>
                                              <p:pRg st="1" end="1"/>
                                            </p:txEl>
                                          </p:spTgt>
                                        </p:tgtEl>
                                        <p:attrNameLst>
                                          <p:attrName>ppt_w</p:attrName>
                                        </p:attrNameLst>
                                      </p:cBhvr>
                                      <p:tavLst>
                                        <p:tav tm="0">
                                          <p:val>
                                            <p:strVal val="4*#ppt_w"/>
                                          </p:val>
                                        </p:tav>
                                        <p:tav tm="100000">
                                          <p:val>
                                            <p:strVal val="#ppt_w"/>
                                          </p:val>
                                        </p:tav>
                                      </p:tavLst>
                                    </p:anim>
                                    <p:anim calcmode="lin" valueType="num">
                                      <p:cBhvr>
                                        <p:cTn id="18" dur="700" fill="hold"/>
                                        <p:tgtEl>
                                          <p:spTgt spid="233">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iterate>
                                    <p:tmAbs val="0"/>
                                  </p:iterate>
                                  <p:childTnLst>
                                    <p:set>
                                      <p:cBhvr>
                                        <p:cTn id="22" fill="hold"/>
                                        <p:tgtEl>
                                          <p:spTgt spid="233">
                                            <p:txEl>
                                              <p:pRg st="2" end="2"/>
                                            </p:txEl>
                                          </p:spTgt>
                                        </p:tgtEl>
                                        <p:attrNameLst>
                                          <p:attrName>style.visibility</p:attrName>
                                        </p:attrNameLst>
                                      </p:cBhvr>
                                      <p:to>
                                        <p:strVal val="visible"/>
                                      </p:to>
                                    </p:set>
                                    <p:anim calcmode="lin" valueType="num">
                                      <p:cBhvr>
                                        <p:cTn id="23" dur="700" fill="hold"/>
                                        <p:tgtEl>
                                          <p:spTgt spid="233">
                                            <p:txEl>
                                              <p:pRg st="2" end="2"/>
                                            </p:txEl>
                                          </p:spTgt>
                                        </p:tgtEl>
                                        <p:attrNameLst>
                                          <p:attrName>ppt_w</p:attrName>
                                        </p:attrNameLst>
                                      </p:cBhvr>
                                      <p:tavLst>
                                        <p:tav tm="0">
                                          <p:val>
                                            <p:strVal val="4*#ppt_w"/>
                                          </p:val>
                                        </p:tav>
                                        <p:tav tm="100000">
                                          <p:val>
                                            <p:strVal val="#ppt_w"/>
                                          </p:val>
                                        </p:tav>
                                      </p:tavLst>
                                    </p:anim>
                                    <p:anim calcmode="lin" valueType="num">
                                      <p:cBhvr>
                                        <p:cTn id="24" dur="700" fill="hold"/>
                                        <p:tgtEl>
                                          <p:spTgt spid="233">
                                            <p:txEl>
                                              <p:pRg st="2" end="2"/>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bjectives"/>
          <p:cNvSpPr txBox="1">
            <a:spLocks noGrp="1"/>
          </p:cNvSpPr>
          <p:nvPr>
            <p:ph type="title"/>
          </p:nvPr>
        </p:nvSpPr>
        <p:spPr>
          <a:prstGeom prst="rect">
            <a:avLst/>
          </a:prstGeom>
        </p:spPr>
        <p:txBody>
          <a:bodyPr/>
          <a:lstStyle/>
          <a:p>
            <a:r>
              <a:t>Objectives</a:t>
            </a:r>
          </a:p>
        </p:txBody>
      </p:sp>
      <p:sp>
        <p:nvSpPr>
          <p:cNvPr id="126" name="To appreciate that humans have altered their environment considerably…"/>
          <p:cNvSpPr txBox="1">
            <a:spLocks noGrp="1"/>
          </p:cNvSpPr>
          <p:nvPr>
            <p:ph type="body" idx="1"/>
          </p:nvPr>
        </p:nvSpPr>
        <p:spPr>
          <a:xfrm>
            <a:off x="787400" y="2348519"/>
            <a:ext cx="11430000" cy="7130004"/>
          </a:xfrm>
          <a:prstGeom prst="rect">
            <a:avLst/>
          </a:prstGeom>
        </p:spPr>
        <p:txBody>
          <a:bodyPr/>
          <a:lstStyle/>
          <a:p>
            <a:pPr marL="330707" indent="-330707" defTabSz="490727">
              <a:spcBef>
                <a:spcPts val="1300"/>
              </a:spcBef>
              <a:buBlip>
                <a:blip r:embed="rId2"/>
              </a:buBlip>
              <a:defRPr sz="3024"/>
            </a:pPr>
            <a:r>
              <a:rPr dirty="0"/>
              <a:t>To appreciate that humans have altered their environment considerably</a:t>
            </a:r>
          </a:p>
          <a:p>
            <a:pPr marL="330707" indent="-330707" defTabSz="490727">
              <a:spcBef>
                <a:spcPts val="1300"/>
              </a:spcBef>
              <a:buBlip>
                <a:blip r:embed="rId2"/>
              </a:buBlip>
              <a:defRPr sz="3024"/>
            </a:pPr>
            <a:r>
              <a:rPr dirty="0"/>
              <a:t>To consider human impacts in terms of cause, effect and possible remedies:</a:t>
            </a:r>
          </a:p>
          <a:p>
            <a:pPr marL="992123" lvl="2" indent="-330707" defTabSz="490727">
              <a:spcBef>
                <a:spcPts val="1300"/>
              </a:spcBef>
              <a:buSzPct val="100000"/>
              <a:buChar char="•"/>
              <a:defRPr sz="3024"/>
            </a:pPr>
            <a:r>
              <a:rPr dirty="0"/>
              <a:t>Pollution of land and water, by pesticides (insecticides, herbicides), nuclear fall-out, non-biodegradable plastics</a:t>
            </a:r>
          </a:p>
          <a:p>
            <a:pPr marL="992123" lvl="2" indent="-330707" defTabSz="490727">
              <a:spcBef>
                <a:spcPts val="1300"/>
              </a:spcBef>
              <a:buSzPct val="100000"/>
              <a:buChar char="•"/>
              <a:defRPr sz="3024"/>
            </a:pPr>
            <a:r>
              <a:rPr dirty="0"/>
              <a:t>Pollution of air by CO</a:t>
            </a:r>
            <a:r>
              <a:rPr baseline="-5999" dirty="0"/>
              <a:t>2</a:t>
            </a:r>
            <a:r>
              <a:rPr dirty="0"/>
              <a:t> &amp; methane, explain causing enhanced greenhouse effect and climate change</a:t>
            </a:r>
          </a:p>
          <a:p>
            <a:pPr marL="992123" lvl="2" indent="-330707" defTabSz="490727">
              <a:spcBef>
                <a:spcPts val="1300"/>
              </a:spcBef>
              <a:buSzPct val="100000"/>
              <a:buChar char="•"/>
              <a:defRPr sz="3024"/>
            </a:pPr>
            <a:r>
              <a:rPr dirty="0"/>
              <a:t>Acid rain, possible remediation measures to reduce SO</a:t>
            </a:r>
            <a:r>
              <a:rPr baseline="-5999" dirty="0"/>
              <a:t>2</a:t>
            </a:r>
            <a:r>
              <a:rPr dirty="0"/>
              <a:t> pollution</a:t>
            </a:r>
          </a:p>
          <a:p>
            <a:pPr marL="992123" lvl="2" indent="-330707" defTabSz="490727">
              <a:spcBef>
                <a:spcPts val="1300"/>
              </a:spcBef>
              <a:buSzPct val="100000"/>
              <a:buChar char="•"/>
              <a:defRPr sz="3024"/>
            </a:pPr>
            <a:r>
              <a:rPr dirty="0"/>
              <a:t>Explain eutrophication processes</a:t>
            </a:r>
          </a:p>
          <a:p>
            <a:pPr marL="330707" indent="-330707" defTabSz="490727">
              <a:spcBef>
                <a:spcPts val="1300"/>
              </a:spcBef>
              <a:buBlip>
                <a:blip r:embed="rId2"/>
              </a:buBlip>
              <a:defRPr sz="3024"/>
            </a:pPr>
            <a:r>
              <a:rPr dirty="0"/>
              <a:t>Describe the negative impacts of female contraceptive hormones in water courses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cid rain - affect buildings and rocks"/>
          <p:cNvSpPr txBox="1">
            <a:spLocks noGrp="1"/>
          </p:cNvSpPr>
          <p:nvPr>
            <p:ph type="title"/>
          </p:nvPr>
        </p:nvSpPr>
        <p:spPr>
          <a:xfrm>
            <a:off x="8436524" y="695520"/>
            <a:ext cx="4271396" cy="2438401"/>
          </a:xfrm>
          <a:prstGeom prst="rect">
            <a:avLst/>
          </a:prstGeom>
        </p:spPr>
        <p:txBody>
          <a:bodyPr>
            <a:normAutofit fontScale="90000"/>
          </a:bodyPr>
          <a:lstStyle>
            <a:lvl1pPr defTabSz="403097">
              <a:defRPr sz="5382">
                <a:effectLst>
                  <a:outerShdw blurRad="43815" dist="8763" dir="5400000" rotWithShape="0">
                    <a:srgbClr val="000000">
                      <a:alpha val="30000"/>
                    </a:srgbClr>
                  </a:outerShdw>
                </a:effectLst>
              </a:defRPr>
            </a:lvl1pPr>
          </a:lstStyle>
          <a:p>
            <a:r>
              <a:t>Acid rain - affect buildings and rocks</a:t>
            </a:r>
          </a:p>
        </p:txBody>
      </p:sp>
      <p:pic>
        <p:nvPicPr>
          <p:cNvPr id="238" name="图像" descr="图像"/>
          <p:cNvPicPr>
            <a:picLocks noChangeAspect="1"/>
          </p:cNvPicPr>
          <p:nvPr/>
        </p:nvPicPr>
        <p:blipFill>
          <a:blip r:embed="rId2"/>
          <a:stretch>
            <a:fillRect/>
          </a:stretch>
        </p:blipFill>
        <p:spPr>
          <a:xfrm>
            <a:off x="8295933" y="4516125"/>
            <a:ext cx="3276457" cy="5007597"/>
          </a:xfrm>
          <a:prstGeom prst="rect">
            <a:avLst/>
          </a:prstGeom>
          <a:ln w="12700">
            <a:miter lim="400000"/>
          </a:ln>
        </p:spPr>
      </p:pic>
      <p:pic>
        <p:nvPicPr>
          <p:cNvPr id="239" name="图像" descr="图像"/>
          <p:cNvPicPr>
            <a:picLocks noChangeAspect="1"/>
          </p:cNvPicPr>
          <p:nvPr/>
        </p:nvPicPr>
        <p:blipFill>
          <a:blip r:embed="rId3"/>
          <a:stretch>
            <a:fillRect/>
          </a:stretch>
        </p:blipFill>
        <p:spPr>
          <a:xfrm>
            <a:off x="145966" y="359530"/>
            <a:ext cx="8013701" cy="3810001"/>
          </a:xfrm>
          <a:prstGeom prst="rect">
            <a:avLst/>
          </a:prstGeom>
          <a:ln w="12700">
            <a:miter lim="400000"/>
          </a:ln>
        </p:spPr>
      </p:pic>
      <p:pic>
        <p:nvPicPr>
          <p:cNvPr id="240" name="statue.gif" descr="statue.gif"/>
          <p:cNvPicPr>
            <a:picLocks noChangeAspect="1"/>
          </p:cNvPicPr>
          <p:nvPr/>
        </p:nvPicPr>
        <p:blipFill>
          <a:blip r:embed="rId4"/>
          <a:stretch>
            <a:fillRect/>
          </a:stretch>
        </p:blipFill>
        <p:spPr>
          <a:xfrm>
            <a:off x="145966" y="4520849"/>
            <a:ext cx="8013701" cy="511986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iterate>
                                    <p:tmAbs val="0"/>
                                  </p:iterate>
                                  <p:childTnLst>
                                    <p:set>
                                      <p:cBhvr>
                                        <p:cTn id="6" fill="hold"/>
                                        <p:tgtEl>
                                          <p:spTgt spid="239"/>
                                        </p:tgtEl>
                                        <p:attrNameLst>
                                          <p:attrName>style.visibility</p:attrName>
                                        </p:attrNameLst>
                                      </p:cBhvr>
                                      <p:to>
                                        <p:strVal val="visible"/>
                                      </p:to>
                                    </p:set>
                                    <p:anim calcmode="lin" valueType="num">
                                      <p:cBhvr>
                                        <p:cTn id="7" dur="700" fill="hold"/>
                                        <p:tgtEl>
                                          <p:spTgt spid="239"/>
                                        </p:tgtEl>
                                        <p:attrNameLst>
                                          <p:attrName>ppt_w</p:attrName>
                                        </p:attrNameLst>
                                      </p:cBhvr>
                                      <p:tavLst>
                                        <p:tav tm="0" fmla="#ppt_w*sin(2.5*pi*$)">
                                          <p:val>
                                            <p:fltVal val="0"/>
                                          </p:val>
                                        </p:tav>
                                        <p:tav tm="100000">
                                          <p:val>
                                            <p:fltVal val="1"/>
                                          </p:val>
                                        </p:tav>
                                      </p:tavLst>
                                    </p:anim>
                                    <p:anim calcmode="lin" valueType="num">
                                      <p:cBhvr>
                                        <p:cTn id="8" dur="700" fill="hold"/>
                                        <p:tgtEl>
                                          <p:spTgt spid="23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iterate>
                                    <p:tmAbs val="0"/>
                                  </p:iterate>
                                  <p:childTnLst>
                                    <p:set>
                                      <p:cBhvr>
                                        <p:cTn id="12" fill="hold"/>
                                        <p:tgtEl>
                                          <p:spTgt spid="240"/>
                                        </p:tgtEl>
                                        <p:attrNameLst>
                                          <p:attrName>style.visibility</p:attrName>
                                        </p:attrNameLst>
                                      </p:cBhvr>
                                      <p:to>
                                        <p:strVal val="visible"/>
                                      </p:to>
                                    </p:set>
                                    <p:animEffect transition="in" filter="blinds(vertical)">
                                      <p:cBhvr>
                                        <p:cTn id="13" dur="700"/>
                                        <p:tgtEl>
                                          <p:spTgt spid="2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iterate>
                                    <p:tmAbs val="0"/>
                                  </p:iterate>
                                  <p:childTnLst>
                                    <p:set>
                                      <p:cBhvr>
                                        <p:cTn id="17" fill="hold"/>
                                        <p:tgtEl>
                                          <p:spTgt spid="238"/>
                                        </p:tgtEl>
                                        <p:attrNameLst>
                                          <p:attrName>style.visibility</p:attrName>
                                        </p:attrNameLst>
                                      </p:cBhvr>
                                      <p:to>
                                        <p:strVal val="visible"/>
                                      </p:to>
                                    </p:set>
                                    <p:anim calcmode="lin" valueType="num">
                                      <p:cBhvr>
                                        <p:cTn id="18" dur="700" fill="hold"/>
                                        <p:tgtEl>
                                          <p:spTgt spid="238"/>
                                        </p:tgtEl>
                                        <p:attrNameLst>
                                          <p:attrName>ppt_x</p:attrName>
                                        </p:attrNameLst>
                                      </p:cBhvr>
                                      <p:tavLst>
                                        <p:tav tm="0">
                                          <p:val>
                                            <p:strVal val="#ppt_x"/>
                                          </p:val>
                                        </p:tav>
                                        <p:tav tm="100000">
                                          <p:val>
                                            <p:strVal val="#ppt_x"/>
                                          </p:val>
                                        </p:tav>
                                      </p:tavLst>
                                    </p:anim>
                                    <p:anim calcmode="lin" valueType="num">
                                      <p:cBhvr>
                                        <p:cTn id="19" dur="700" fill="hold"/>
                                        <p:tgtEl>
                                          <p:spTgt spid="2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advAuto="0"/>
      <p:bldP spid="239" grpId="0" animBg="1" advAuto="0"/>
      <p:bldP spid="24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Acid rain - solutions"/>
          <p:cNvSpPr txBox="1">
            <a:spLocks noGrp="1"/>
          </p:cNvSpPr>
          <p:nvPr>
            <p:ph type="title"/>
          </p:nvPr>
        </p:nvSpPr>
        <p:spPr>
          <a:prstGeom prst="rect">
            <a:avLst/>
          </a:prstGeom>
        </p:spPr>
        <p:txBody>
          <a:bodyPr/>
          <a:lstStyle/>
          <a:p>
            <a:r>
              <a:t>Acid rain - solutions</a:t>
            </a:r>
          </a:p>
        </p:txBody>
      </p:sp>
      <p:sp>
        <p:nvSpPr>
          <p:cNvPr id="243" name="Industry such as power stations and factories can burn oil instead of coal to reduce sulfur dioxide emissions. Also, wind power and solar energy can be exploited and used more.…"/>
          <p:cNvSpPr txBox="1">
            <a:spLocks noGrp="1"/>
          </p:cNvSpPr>
          <p:nvPr>
            <p:ph type="body" idx="1"/>
          </p:nvPr>
        </p:nvSpPr>
        <p:spPr>
          <a:prstGeom prst="rect">
            <a:avLst/>
          </a:prstGeom>
        </p:spPr>
        <p:txBody>
          <a:bodyPr/>
          <a:lstStyle/>
          <a:p>
            <a:pPr marL="311022" indent="-311022" defTabSz="461518">
              <a:spcBef>
                <a:spcPts val="2800"/>
              </a:spcBef>
              <a:buBlip>
                <a:blip r:embed="rId3"/>
              </a:buBlip>
              <a:defRPr sz="2844"/>
            </a:pPr>
            <a:r>
              <a:rPr dirty="0"/>
              <a:t>Industry such as power stations and factories can burn oil instead of coal to reduce sulfur dioxide emissions. Also, wind power and solar energy can be exploited and used more.</a:t>
            </a:r>
          </a:p>
          <a:p>
            <a:pPr marL="311022" indent="-311022" defTabSz="461518">
              <a:spcBef>
                <a:spcPts val="2800"/>
              </a:spcBef>
              <a:buBlip>
                <a:blip r:embed="rId3"/>
              </a:buBlip>
              <a:defRPr sz="2844"/>
            </a:pPr>
            <a:r>
              <a:rPr dirty="0">
                <a:highlight>
                  <a:srgbClr val="FFFF00"/>
                </a:highlight>
              </a:rPr>
              <a:t>Factories</a:t>
            </a:r>
            <a:r>
              <a:rPr dirty="0"/>
              <a:t> can remove sulfur dioxide (desulfurization) from waste gases by </a:t>
            </a:r>
            <a:r>
              <a:rPr dirty="0">
                <a:highlight>
                  <a:srgbClr val="FFFF00"/>
                </a:highlight>
              </a:rPr>
              <a:t>scrubbing</a:t>
            </a:r>
            <a:r>
              <a:rPr dirty="0"/>
              <a:t> with fine spray of lime or limestone slurry (contain CaCO</a:t>
            </a:r>
            <a:r>
              <a:rPr baseline="-5999" dirty="0"/>
              <a:t>3</a:t>
            </a:r>
            <a:r>
              <a:rPr dirty="0"/>
              <a:t>). By this way 95% of SO</a:t>
            </a:r>
            <a:r>
              <a:rPr baseline="-5999" dirty="0"/>
              <a:t>2</a:t>
            </a:r>
            <a:r>
              <a:rPr dirty="0"/>
              <a:t> in the flue gases can be removed.</a:t>
            </a:r>
            <a:r>
              <a:rPr lang="en-US" dirty="0"/>
              <a:t> (scrubbers)</a:t>
            </a:r>
            <a:endParaRPr dirty="0"/>
          </a:p>
          <a:p>
            <a:pPr marL="311022" indent="-311022" defTabSz="461518">
              <a:spcBef>
                <a:spcPts val="2800"/>
              </a:spcBef>
              <a:buBlip>
                <a:blip r:embed="rId3"/>
              </a:buBlip>
              <a:defRPr sz="2844"/>
            </a:pPr>
            <a:r>
              <a:rPr dirty="0"/>
              <a:t>Reduces emissions of nitrogen oxides from motor vehicles by using </a:t>
            </a:r>
            <a:r>
              <a:rPr dirty="0">
                <a:highlight>
                  <a:srgbClr val="FFFF00"/>
                </a:highlight>
              </a:rPr>
              <a:t>catalytic converters </a:t>
            </a:r>
            <a:r>
              <a:rPr dirty="0"/>
              <a:t>which is fitted to the </a:t>
            </a:r>
            <a:r>
              <a:rPr dirty="0">
                <a:highlight>
                  <a:srgbClr val="FFFF00"/>
                </a:highlight>
              </a:rPr>
              <a:t>vehicle exhaust system</a:t>
            </a:r>
            <a:r>
              <a:rPr dirty="0"/>
              <a:t>.</a:t>
            </a:r>
          </a:p>
          <a:p>
            <a:pPr marL="311022" indent="-311022" defTabSz="461518">
              <a:spcBef>
                <a:spcPts val="2800"/>
              </a:spcBef>
              <a:buBlip>
                <a:blip r:embed="rId3"/>
              </a:buBlip>
              <a:defRPr sz="2844"/>
            </a:pPr>
            <a:r>
              <a:rPr dirty="0"/>
              <a:t>International treaties and collaborative efforts is needed.</a:t>
            </a:r>
          </a:p>
        </p:txBody>
      </p:sp>
      <p:sp>
        <p:nvSpPr>
          <p:cNvPr id="244" name="文本"/>
          <p:cNvSpPr txBox="1"/>
          <p:nvPr/>
        </p:nvSpPr>
        <p:spPr>
          <a:xfrm>
            <a:off x="316118" y="4521199"/>
            <a:ext cx="12372564"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4000"/>
              </a:lnSpc>
              <a:defRPr sz="2000">
                <a:solidFill>
                  <a:srgbClr val="22313F"/>
                </a:solidFill>
                <a:latin typeface="Helvetica"/>
                <a:ea typeface="Helvetica"/>
                <a:cs typeface="Helvetica"/>
                <a:sym typeface="Helvetica"/>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43">
                                            <p:bg/>
                                          </p:spTgt>
                                        </p:tgtEl>
                                        <p:attrNameLst>
                                          <p:attrName>style.visibility</p:attrName>
                                        </p:attrNameLst>
                                      </p:cBhvr>
                                      <p:to>
                                        <p:strVal val="visible"/>
                                      </p:to>
                                    </p:set>
                                    <p:anim calcmode="lin" valueType="num">
                                      <p:cBhvr>
                                        <p:cTn id="7" dur="700" fill="hold"/>
                                        <p:tgtEl>
                                          <p:spTgt spid="243">
                                            <p:bg/>
                                          </p:spTgt>
                                        </p:tgtEl>
                                        <p:attrNameLst>
                                          <p:attrName>ppt_x</p:attrName>
                                        </p:attrNameLst>
                                      </p:cBhvr>
                                      <p:tavLst>
                                        <p:tav tm="0">
                                          <p:val>
                                            <p:strVal val="0-#ppt_w/2"/>
                                          </p:val>
                                        </p:tav>
                                        <p:tav tm="100000">
                                          <p:val>
                                            <p:strVal val="#ppt_x"/>
                                          </p:val>
                                        </p:tav>
                                      </p:tavLst>
                                    </p:anim>
                                    <p:anim calcmode="lin" valueType="num">
                                      <p:cBhvr>
                                        <p:cTn id="8" dur="700" fill="hold"/>
                                        <p:tgtEl>
                                          <p:spTgt spid="243">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p:tmAbs val="0"/>
                                  </p:iterate>
                                  <p:childTnLst>
                                    <p:set>
                                      <p:cBhvr>
                                        <p:cTn id="10" fill="hold"/>
                                        <p:tgtEl>
                                          <p:spTgt spid="243">
                                            <p:txEl>
                                              <p:pRg st="0" end="0"/>
                                            </p:txEl>
                                          </p:spTgt>
                                        </p:tgtEl>
                                        <p:attrNameLst>
                                          <p:attrName>style.visibility</p:attrName>
                                        </p:attrNameLst>
                                      </p:cBhvr>
                                      <p:to>
                                        <p:strVal val="visible"/>
                                      </p:to>
                                    </p:set>
                                    <p:anim calcmode="lin" valueType="num">
                                      <p:cBhvr>
                                        <p:cTn id="11" dur="700" fill="hold"/>
                                        <p:tgtEl>
                                          <p:spTgt spid="243">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iterate>
                                    <p:tmAbs val="0"/>
                                  </p:iterate>
                                  <p:childTnLst>
                                    <p:set>
                                      <p:cBhvr>
                                        <p:cTn id="16" fill="hold"/>
                                        <p:tgtEl>
                                          <p:spTgt spid="243">
                                            <p:txEl>
                                              <p:pRg st="1" end="1"/>
                                            </p:txEl>
                                          </p:spTgt>
                                        </p:tgtEl>
                                        <p:attrNameLst>
                                          <p:attrName>style.visibility</p:attrName>
                                        </p:attrNameLst>
                                      </p:cBhvr>
                                      <p:to>
                                        <p:strVal val="visible"/>
                                      </p:to>
                                    </p:set>
                                    <p:anim calcmode="lin" valueType="num">
                                      <p:cBhvr>
                                        <p:cTn id="17" dur="700" fill="hold"/>
                                        <p:tgtEl>
                                          <p:spTgt spid="243">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2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iterate>
                                    <p:tmAbs val="0"/>
                                  </p:iterate>
                                  <p:childTnLst>
                                    <p:set>
                                      <p:cBhvr>
                                        <p:cTn id="22" fill="hold"/>
                                        <p:tgtEl>
                                          <p:spTgt spid="243">
                                            <p:txEl>
                                              <p:pRg st="2" end="2"/>
                                            </p:txEl>
                                          </p:spTgt>
                                        </p:tgtEl>
                                        <p:attrNameLst>
                                          <p:attrName>style.visibility</p:attrName>
                                        </p:attrNameLst>
                                      </p:cBhvr>
                                      <p:to>
                                        <p:strVal val="visible"/>
                                      </p:to>
                                    </p:set>
                                    <p:anim calcmode="lin" valueType="num">
                                      <p:cBhvr>
                                        <p:cTn id="23" dur="700" fill="hold"/>
                                        <p:tgtEl>
                                          <p:spTgt spid="243">
                                            <p:txEl>
                                              <p:pRg st="2" end="2"/>
                                            </p:txEl>
                                          </p:spTgt>
                                        </p:tgtEl>
                                        <p:attrNameLst>
                                          <p:attrName>ppt_x</p:attrName>
                                        </p:attrNameLst>
                                      </p:cBhvr>
                                      <p:tavLst>
                                        <p:tav tm="0">
                                          <p:val>
                                            <p:strVal val="0-#ppt_w/2"/>
                                          </p:val>
                                        </p:tav>
                                        <p:tav tm="100000">
                                          <p:val>
                                            <p:strVal val="#ppt_x"/>
                                          </p:val>
                                        </p:tav>
                                      </p:tavLst>
                                    </p:anim>
                                    <p:anim calcmode="lin" valueType="num">
                                      <p:cBhvr>
                                        <p:cTn id="24" dur="700" fill="hold"/>
                                        <p:tgtEl>
                                          <p:spTgt spid="2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iterate>
                                    <p:tmAbs val="0"/>
                                  </p:iterate>
                                  <p:childTnLst>
                                    <p:set>
                                      <p:cBhvr>
                                        <p:cTn id="28" fill="hold"/>
                                        <p:tgtEl>
                                          <p:spTgt spid="243">
                                            <p:txEl>
                                              <p:pRg st="3" end="3"/>
                                            </p:txEl>
                                          </p:spTgt>
                                        </p:tgtEl>
                                        <p:attrNameLst>
                                          <p:attrName>style.visibility</p:attrName>
                                        </p:attrNameLst>
                                      </p:cBhvr>
                                      <p:to>
                                        <p:strVal val="visible"/>
                                      </p:to>
                                    </p:set>
                                    <p:anim calcmode="lin" valueType="num">
                                      <p:cBhvr>
                                        <p:cTn id="29" dur="700" fill="hold"/>
                                        <p:tgtEl>
                                          <p:spTgt spid="243">
                                            <p:txEl>
                                              <p:pRg st="3" end="3"/>
                                            </p:txEl>
                                          </p:spTgt>
                                        </p:tgtEl>
                                        <p:attrNameLst>
                                          <p:attrName>ppt_x</p:attrName>
                                        </p:attrNameLst>
                                      </p:cBhvr>
                                      <p:tavLst>
                                        <p:tav tm="0">
                                          <p:val>
                                            <p:strVal val="0-#ppt_w/2"/>
                                          </p:val>
                                        </p:tav>
                                        <p:tav tm="100000">
                                          <p:val>
                                            <p:strVal val="#ppt_x"/>
                                          </p:val>
                                        </p:tav>
                                      </p:tavLst>
                                    </p:anim>
                                    <p:anim calcmode="lin" valueType="num">
                                      <p:cBhvr>
                                        <p:cTn id="30" dur="700" fill="hold"/>
                                        <p:tgtEl>
                                          <p:spTgt spid="2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Acid rain - individual effort"/>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Acid rain - individual effort</a:t>
            </a:r>
          </a:p>
        </p:txBody>
      </p:sp>
      <p:sp>
        <p:nvSpPr>
          <p:cNvPr id="249" name="Acid rain may feel like a huge problem, but there are actually many things that you can do as an individual to help prevent it. Any step you can take to conserve energy will reduce the amounts of fossil fuels that are burned to produce that energy, there"/>
          <p:cNvSpPr txBox="1">
            <a:spLocks noGrp="1"/>
          </p:cNvSpPr>
          <p:nvPr>
            <p:ph type="body" idx="1"/>
          </p:nvPr>
        </p:nvSpPr>
        <p:spPr>
          <a:xfrm>
            <a:off x="787400" y="2768600"/>
            <a:ext cx="11430000" cy="6570597"/>
          </a:xfrm>
          <a:prstGeom prst="rect">
            <a:avLst/>
          </a:prstGeom>
        </p:spPr>
        <p:txBody>
          <a:bodyPr/>
          <a:lstStyle/>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Acid rain may feel like a huge problem, but there are actually many things that you can do as an individual to help prevent it. Any step you can take to conserve energy will reduce the amounts of fossil fuels that are burned to produce that energy, thereby reducing the formation of acid rain.</a:t>
            </a:r>
          </a:p>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How can you conserve energy? </a:t>
            </a:r>
          </a:p>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Purchase energy-saving appliances; </a:t>
            </a:r>
          </a:p>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carpool, use public transportation, walk, or bike whenever possible; </a:t>
            </a:r>
          </a:p>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keep your thermostat low in the winter and high in the summer;</a:t>
            </a:r>
          </a:p>
          <a:p>
            <a:pPr marL="318240" indent="-318240" defTabSz="443484">
              <a:spcBef>
                <a:spcPts val="1900"/>
              </a:spcBef>
              <a:buSzPct val="100000"/>
              <a:buChar char="•"/>
              <a:defRPr sz="2910">
                <a:solidFill>
                  <a:srgbClr val="282828"/>
                </a:solidFill>
                <a:latin typeface="Helvetica"/>
                <a:ea typeface="Helvetica"/>
                <a:cs typeface="Helvetica"/>
                <a:sym typeface="Helvetica"/>
              </a:defRPr>
            </a:pPr>
            <a:r>
              <a:rPr dirty="0"/>
              <a:t>and turn off lights, computers, and appliances when you're not using them.</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Acid rain - Task"/>
          <p:cNvSpPr txBox="1">
            <a:spLocks noGrp="1"/>
          </p:cNvSpPr>
          <p:nvPr>
            <p:ph type="title"/>
          </p:nvPr>
        </p:nvSpPr>
        <p:spPr>
          <a:prstGeom prst="rect">
            <a:avLst/>
          </a:prstGeom>
        </p:spPr>
        <p:txBody>
          <a:bodyPr/>
          <a:lstStyle/>
          <a:p>
            <a:r>
              <a:t>Acid rain - Task</a:t>
            </a:r>
          </a:p>
        </p:txBody>
      </p:sp>
      <p:sp>
        <p:nvSpPr>
          <p:cNvPr id="252" name="Construct a flow chart to summarize causes, effects and solutions of acid rain."/>
          <p:cNvSpPr txBox="1">
            <a:spLocks noGrp="1"/>
          </p:cNvSpPr>
          <p:nvPr>
            <p:ph type="body" idx="1"/>
          </p:nvPr>
        </p:nvSpPr>
        <p:spPr>
          <a:prstGeom prst="rect">
            <a:avLst/>
          </a:prstGeom>
        </p:spPr>
        <p:txBody>
          <a:bodyPr/>
          <a:lstStyle>
            <a:lvl1pPr>
              <a:buBlip>
                <a:blip r:embed="rId2"/>
              </a:buBlip>
            </a:lvl1pPr>
          </a:lstStyle>
          <a:p>
            <a:r>
              <a:t>Construct a flow chart to summarize causes, effects and solutions of acid rain.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Water pollution - Chemical waste"/>
          <p:cNvSpPr txBox="1">
            <a:spLocks noGrp="1"/>
          </p:cNvSpPr>
          <p:nvPr>
            <p:ph type="title"/>
          </p:nvPr>
        </p:nvSpPr>
        <p:spPr>
          <a:xfrm>
            <a:off x="330200" y="254000"/>
            <a:ext cx="4927600" cy="2438400"/>
          </a:xfrm>
          <a:prstGeom prst="rect">
            <a:avLst/>
          </a:prstGeom>
        </p:spPr>
        <p:txBody>
          <a:bodyPr>
            <a:normAutofit fontScale="90000"/>
          </a:bodyPr>
          <a:lstStyle>
            <a:lvl1pPr defTabSz="414781">
              <a:defRPr sz="5537">
                <a:effectLst>
                  <a:outerShdw blurRad="45085" dist="9017" dir="5400000" rotWithShape="0">
                    <a:srgbClr val="000000">
                      <a:alpha val="30000"/>
                    </a:srgbClr>
                  </a:outerShdw>
                </a:effectLst>
              </a:defRPr>
            </a:lvl1pPr>
          </a:lstStyle>
          <a:p>
            <a:r>
              <a:t>Water pollution - Chemical waste</a:t>
            </a:r>
          </a:p>
        </p:txBody>
      </p:sp>
      <p:pic>
        <p:nvPicPr>
          <p:cNvPr id="255" name="th-11.jpeg" descr="th-11.jpeg"/>
          <p:cNvPicPr>
            <a:picLocks noChangeAspect="1"/>
          </p:cNvPicPr>
          <p:nvPr/>
        </p:nvPicPr>
        <p:blipFill>
          <a:blip r:embed="rId2"/>
          <a:stretch>
            <a:fillRect/>
          </a:stretch>
        </p:blipFill>
        <p:spPr>
          <a:xfrm>
            <a:off x="241300" y="2925233"/>
            <a:ext cx="6019800" cy="3124201"/>
          </a:xfrm>
          <a:prstGeom prst="rect">
            <a:avLst/>
          </a:prstGeom>
          <a:ln w="12700">
            <a:miter lim="400000"/>
          </a:ln>
        </p:spPr>
      </p:pic>
      <p:pic>
        <p:nvPicPr>
          <p:cNvPr id="256" name="th-12.jpeg" descr="th-12.jpeg"/>
          <p:cNvPicPr>
            <a:picLocks noChangeAspect="1"/>
          </p:cNvPicPr>
          <p:nvPr/>
        </p:nvPicPr>
        <p:blipFill>
          <a:blip r:embed="rId3"/>
          <a:stretch>
            <a:fillRect/>
          </a:stretch>
        </p:blipFill>
        <p:spPr>
          <a:xfrm>
            <a:off x="241300" y="6282266"/>
            <a:ext cx="6019800" cy="3378201"/>
          </a:xfrm>
          <a:prstGeom prst="rect">
            <a:avLst/>
          </a:prstGeom>
          <a:ln w="12700">
            <a:miter lim="400000"/>
          </a:ln>
        </p:spPr>
      </p:pic>
      <p:pic>
        <p:nvPicPr>
          <p:cNvPr id="257" name="releasing-waste-water-industrial-plants-release-toxic-chemicals-sea-causing-fish-to-die-plastic-polluted-garbage-165444422.jpg" descr="releasing-waste-water-industrial-plants-release-toxic-chemicals-sea-causing-fish-to-die-plastic-polluted-garbage-165444422.jpg"/>
          <p:cNvPicPr>
            <a:picLocks noChangeAspect="1"/>
          </p:cNvPicPr>
          <p:nvPr/>
        </p:nvPicPr>
        <p:blipFill>
          <a:blip r:embed="rId4"/>
          <a:srcRect t="34372"/>
          <a:stretch>
            <a:fillRect/>
          </a:stretch>
        </p:blipFill>
        <p:spPr>
          <a:xfrm>
            <a:off x="6311361" y="5232201"/>
            <a:ext cx="6511973" cy="4284298"/>
          </a:xfrm>
          <a:prstGeom prst="rect">
            <a:avLst/>
          </a:prstGeom>
          <a:ln w="12700">
            <a:miter lim="400000"/>
          </a:ln>
        </p:spPr>
      </p:pic>
      <p:pic>
        <p:nvPicPr>
          <p:cNvPr id="258" name="1.jpg" descr="1.jpg"/>
          <p:cNvPicPr>
            <a:picLocks noChangeAspect="1"/>
          </p:cNvPicPr>
          <p:nvPr/>
        </p:nvPicPr>
        <p:blipFill>
          <a:blip r:embed="rId5"/>
          <a:stretch>
            <a:fillRect/>
          </a:stretch>
        </p:blipFill>
        <p:spPr>
          <a:xfrm>
            <a:off x="5453104" y="54629"/>
            <a:ext cx="7489098" cy="4219210"/>
          </a:xfrm>
          <a:prstGeom prst="rect">
            <a:avLst/>
          </a:prstGeom>
          <a:ln w="12700">
            <a:miter lim="400000"/>
          </a:ln>
        </p:spPr>
      </p:pic>
      <p:sp>
        <p:nvSpPr>
          <p:cNvPr id="259" name="https://www.britannica.com/science/toxic-waste"/>
          <p:cNvSpPr txBox="1"/>
          <p:nvPr/>
        </p:nvSpPr>
        <p:spPr>
          <a:xfrm>
            <a:off x="8275049" y="4400975"/>
            <a:ext cx="4071975" cy="704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000"/>
            </a:lvl1pPr>
          </a:lstStyle>
          <a:p>
            <a:r>
              <a:t>https://www.britannica.com/science/toxic-waste</a:t>
            </a:r>
          </a:p>
        </p:txBody>
      </p:sp>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258"/>
                                        </p:tgtEl>
                                        <p:attrNameLst>
                                          <p:attrName>style.visibility</p:attrName>
                                        </p:attrNameLst>
                                      </p:cBhvr>
                                      <p:to>
                                        <p:strVal val="visible"/>
                                      </p:to>
                                    </p:set>
                                    <p:anim calcmode="lin" valueType="num">
                                      <p:cBhvr>
                                        <p:cTn id="7" dur="500" fill="hold"/>
                                        <p:tgtEl>
                                          <p:spTgt spid="258"/>
                                        </p:tgtEl>
                                        <p:attrNameLst>
                                          <p:attrName>ppt_x</p:attrName>
                                        </p:attrNameLst>
                                      </p:cBhvr>
                                      <p:tavLst>
                                        <p:tav tm="0">
                                          <p:val>
                                            <p:strVal val="#ppt_x"/>
                                          </p:val>
                                        </p:tav>
                                        <p:tav tm="100000">
                                          <p:val>
                                            <p:strVal val="#ppt_x"/>
                                          </p:val>
                                        </p:tav>
                                      </p:tavLst>
                                    </p:anim>
                                    <p:anim calcmode="lin" valueType="num">
                                      <p:cBhvr>
                                        <p:cTn id="8" dur="500" fill="hold"/>
                                        <p:tgtEl>
                                          <p:spTgt spid="25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p:tmAbs val="0"/>
                                  </p:iterate>
                                  <p:childTnLst>
                                    <p:set>
                                      <p:cBhvr>
                                        <p:cTn id="12" fill="hold"/>
                                        <p:tgtEl>
                                          <p:spTgt spid="257"/>
                                        </p:tgtEl>
                                        <p:attrNameLst>
                                          <p:attrName>style.visibility</p:attrName>
                                        </p:attrNameLst>
                                      </p:cBhvr>
                                      <p:to>
                                        <p:strVal val="visible"/>
                                      </p:to>
                                    </p:set>
                                    <p:anim calcmode="lin" valueType="num">
                                      <p:cBhvr>
                                        <p:cTn id="13" dur="500" fill="hold"/>
                                        <p:tgtEl>
                                          <p:spTgt spid="257"/>
                                        </p:tgtEl>
                                        <p:attrNameLst>
                                          <p:attrName>ppt_x</p:attrName>
                                        </p:attrNameLst>
                                      </p:cBhvr>
                                      <p:tavLst>
                                        <p:tav tm="0">
                                          <p:val>
                                            <p:strVal val="#ppt_x"/>
                                          </p:val>
                                        </p:tav>
                                        <p:tav tm="100000">
                                          <p:val>
                                            <p:strVal val="#ppt_x"/>
                                          </p:val>
                                        </p:tav>
                                      </p:tavLst>
                                    </p:anim>
                                    <p:anim calcmode="lin" valueType="num">
                                      <p:cBhvr>
                                        <p:cTn id="14" dur="500" fill="hold"/>
                                        <p:tgtEl>
                                          <p:spTgt spid="2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advAuto="0"/>
      <p:bldP spid="25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Water pollution - Chemical waste from industry"/>
          <p:cNvSpPr txBox="1">
            <a:spLocks noGrp="1"/>
          </p:cNvSpPr>
          <p:nvPr>
            <p:ph type="title"/>
          </p:nvPr>
        </p:nvSpPr>
        <p:spPr>
          <a:prstGeom prst="rect">
            <a:avLst/>
          </a:prstGeom>
        </p:spPr>
        <p:txBody>
          <a:bodyPr>
            <a:normAutofit fontScale="90000"/>
          </a:bodyPr>
          <a:lstStyle/>
          <a:p>
            <a:r>
              <a:t>Water pollution - Chemical waste from industry</a:t>
            </a:r>
          </a:p>
        </p:txBody>
      </p:sp>
      <p:sp>
        <p:nvSpPr>
          <p:cNvPr id="262" name="The term ‘heavy metal’ has particular application to cadmium, mercury, lead and arsenic, all of which appear in the World Health Organization's list of 10 chemicals of major public concern.…"/>
          <p:cNvSpPr txBox="1">
            <a:spLocks noGrp="1"/>
          </p:cNvSpPr>
          <p:nvPr>
            <p:ph type="body" idx="1"/>
          </p:nvPr>
        </p:nvSpPr>
        <p:spPr>
          <a:xfrm>
            <a:off x="905933" y="2768600"/>
            <a:ext cx="11430001" cy="6759972"/>
          </a:xfrm>
          <a:prstGeom prst="rect">
            <a:avLst/>
          </a:prstGeom>
        </p:spPr>
        <p:txBody>
          <a:bodyPr/>
          <a:lstStyle/>
          <a:p>
            <a:pPr marL="262466" indent="-262466" defTabSz="365760">
              <a:spcBef>
                <a:spcPts val="1600"/>
              </a:spcBef>
              <a:buSzPct val="100000"/>
              <a:buChar char="•"/>
              <a:defRPr sz="2400">
                <a:solidFill>
                  <a:srgbClr val="565F5F"/>
                </a:solidFill>
                <a:latin typeface="Helvetica"/>
                <a:ea typeface="Helvetica"/>
                <a:cs typeface="Helvetica"/>
                <a:sym typeface="Helvetica"/>
              </a:defRPr>
            </a:pPr>
            <a:r>
              <a:t>The term ‘heavy metal’ has particular application to</a:t>
            </a:r>
            <a:r>
              <a:rPr b="1"/>
              <a:t> </a:t>
            </a:r>
            <a:r>
              <a:rPr b="1">
                <a:hlinkClick r:id="rId3"/>
              </a:rPr>
              <a:t>cadmium</a:t>
            </a:r>
            <a:r>
              <a:t>,</a:t>
            </a:r>
            <a:r>
              <a:rPr b="1"/>
              <a:t> </a:t>
            </a:r>
            <a:r>
              <a:rPr b="1">
                <a:hlinkClick r:id="rId4"/>
              </a:rPr>
              <a:t>mercury</a:t>
            </a:r>
            <a:r>
              <a:t>,</a:t>
            </a:r>
            <a:r>
              <a:rPr b="1"/>
              <a:t> </a:t>
            </a:r>
            <a:r>
              <a:rPr b="1">
                <a:hlinkClick r:id="rId5"/>
              </a:rPr>
              <a:t>lead</a:t>
            </a:r>
            <a:r>
              <a:t> and </a:t>
            </a:r>
            <a:r>
              <a:rPr b="1">
                <a:hlinkClick r:id="rId6"/>
              </a:rPr>
              <a:t>arsenic</a:t>
            </a:r>
            <a:r>
              <a:t>, all of which appear in the </a:t>
            </a:r>
            <a:r>
              <a:rPr>
                <a:hlinkClick r:id="rId7"/>
              </a:rPr>
              <a:t>World Health Organization</a:t>
            </a:r>
            <a:r>
              <a:t>'s list of 10 chemicals of major public concern.</a:t>
            </a:r>
          </a:p>
          <a:p>
            <a:pPr marL="262466" indent="-262466" defTabSz="365760">
              <a:spcBef>
                <a:spcPts val="1600"/>
              </a:spcBef>
              <a:buSzPct val="100000"/>
              <a:buChar char="•"/>
              <a:defRPr sz="2400">
                <a:solidFill>
                  <a:srgbClr val="565F5F"/>
                </a:solidFill>
                <a:latin typeface="Helvetica"/>
                <a:ea typeface="Helvetica"/>
                <a:cs typeface="Helvetica"/>
                <a:sym typeface="Helvetica"/>
              </a:defRPr>
            </a:pPr>
            <a:r>
              <a:t>They can bind to and interfere with the functioning of vital cellular components such as </a:t>
            </a:r>
            <a:r>
              <a:rPr b="1"/>
              <a:t>enzymes</a:t>
            </a:r>
            <a:r>
              <a:t> if enter into organisms, hence cause severe damage even kill organisms.</a:t>
            </a:r>
          </a:p>
          <a:p>
            <a:pPr marL="262466" indent="-262466" defTabSz="365760">
              <a:spcBef>
                <a:spcPts val="1600"/>
              </a:spcBef>
              <a:buSzPct val="100000"/>
              <a:buChar char="•"/>
              <a:defRPr sz="2400">
                <a:solidFill>
                  <a:srgbClr val="565F5F"/>
                </a:solidFill>
                <a:latin typeface="Helvetica"/>
                <a:ea typeface="Helvetica"/>
                <a:cs typeface="Helvetica"/>
                <a:sym typeface="Helvetica"/>
              </a:defRPr>
            </a:pPr>
            <a:r>
              <a:t>Some elements otherwise regarded as toxic heavy metals are </a:t>
            </a:r>
            <a:r>
              <a:rPr>
                <a:hlinkClick r:id="rId8"/>
              </a:rPr>
              <a:t>essential</a:t>
            </a:r>
            <a:r>
              <a:t>, in small quantities, for human health. These elements include vanadium, manganese, iron, cobalt, copper, zinc, selenium, strontium and molybdenum.</a:t>
            </a:r>
          </a:p>
          <a:p>
            <a:pPr marL="262466" indent="-262466" defTabSz="365760">
              <a:spcBef>
                <a:spcPts val="1600"/>
              </a:spcBef>
              <a:buSzPct val="100000"/>
              <a:buChar char="•"/>
              <a:defRPr sz="2400">
                <a:solidFill>
                  <a:srgbClr val="565F5F"/>
                </a:solidFill>
                <a:latin typeface="Helvetica"/>
                <a:ea typeface="Helvetica"/>
                <a:cs typeface="Helvetica"/>
                <a:sym typeface="Helvetica"/>
              </a:defRPr>
            </a:pPr>
            <a:r>
              <a:t>Potential sources of heavy metal poisoning include</a:t>
            </a:r>
            <a:r>
              <a:rPr b="1"/>
              <a:t> </a:t>
            </a:r>
            <a:r>
              <a:rPr b="1">
                <a:hlinkClick r:id="rId9"/>
              </a:rPr>
              <a:t>mining</a:t>
            </a:r>
            <a:r>
              <a:t>, </a:t>
            </a:r>
            <a:r>
              <a:rPr b="1"/>
              <a:t>industrial waste</a:t>
            </a:r>
            <a:r>
              <a:t>, </a:t>
            </a:r>
            <a:r>
              <a:rPr b="1"/>
              <a:t>paints</a:t>
            </a:r>
            <a:r>
              <a:t>, etc.</a:t>
            </a:r>
          </a:p>
          <a:p>
            <a:pPr marL="262466" indent="-262466" defTabSz="365760">
              <a:spcBef>
                <a:spcPts val="1600"/>
              </a:spcBef>
              <a:buSzPct val="100000"/>
              <a:buChar char="•"/>
              <a:defRPr sz="2400">
                <a:solidFill>
                  <a:srgbClr val="565F5F"/>
                </a:solidFill>
                <a:latin typeface="Helvetica"/>
                <a:ea typeface="Helvetica"/>
                <a:cs typeface="Helvetica"/>
                <a:sym typeface="Helvetica"/>
              </a:defRPr>
            </a:pPr>
            <a:r>
              <a:t>Mercury is a neurotoxin. Many products contain mercury, such as batteries, mercury thermometer, fluorescent light bulbs.</a:t>
            </a:r>
          </a:p>
          <a:p>
            <a:pPr marL="262466" indent="-262466" defTabSz="365760">
              <a:spcBef>
                <a:spcPts val="1600"/>
              </a:spcBef>
              <a:buSzPct val="100000"/>
              <a:buChar char="•"/>
              <a:defRPr sz="2400">
                <a:solidFill>
                  <a:srgbClr val="565F5F"/>
                </a:solidFill>
                <a:latin typeface="Helvetica"/>
                <a:ea typeface="Helvetica"/>
                <a:cs typeface="Helvetica"/>
                <a:sym typeface="Helvetica"/>
              </a:defRPr>
            </a:pPr>
            <a:r>
              <a:t>What to Do if a Mercury Thermometer Breaks </a:t>
            </a:r>
            <a:r>
              <a:rPr u="sng">
                <a:hlinkClick r:id="rId10"/>
              </a:rPr>
              <a:t>https://www.epa.gov/mercury/what-do-if-mercury-thermometer-breaks</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62"/>
                                        </p:tgtEl>
                                        <p:attrNameLst>
                                          <p:attrName>style.visibility</p:attrName>
                                        </p:attrNameLst>
                                      </p:cBhvr>
                                      <p:to>
                                        <p:strVal val="visible"/>
                                      </p:to>
                                    </p:set>
                                    <p:anim calcmode="lin" valueType="num">
                                      <p:cBhvr>
                                        <p:cTn id="7" dur="700" fill="hold"/>
                                        <p:tgtEl>
                                          <p:spTgt spid="262"/>
                                        </p:tgtEl>
                                        <p:attrNameLst>
                                          <p:attrName>ppt_x</p:attrName>
                                        </p:attrNameLst>
                                      </p:cBhvr>
                                      <p:tavLst>
                                        <p:tav tm="0">
                                          <p:val>
                                            <p:strVal val="0-#ppt_w/2"/>
                                          </p:val>
                                        </p:tav>
                                        <p:tav tm="100000">
                                          <p:val>
                                            <p:strVal val="#ppt_x"/>
                                          </p:val>
                                        </p:tav>
                                      </p:tavLst>
                                    </p:anim>
                                    <p:anim calcmode="lin" valueType="num">
                                      <p:cBhvr>
                                        <p:cTn id="8" dur="700" fill="hold"/>
                                        <p:tgtEl>
                                          <p:spTgt spid="2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Water pollution - Chemical waste"/>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Water pollution - Chemical waste</a:t>
            </a:r>
          </a:p>
        </p:txBody>
      </p:sp>
      <p:sp>
        <p:nvSpPr>
          <p:cNvPr id="267" name="For example, lead was a known toxin in the 19th century. Nevertheless, auto companies, oil companies, and the U.S. government authorized the manufacture, distribution, and use of tetraethyl lead, Pb(C2H5)4, in gasoline in the 1920s.…"/>
          <p:cNvSpPr txBox="1">
            <a:spLocks noGrp="1"/>
          </p:cNvSpPr>
          <p:nvPr>
            <p:ph type="body" idx="1"/>
          </p:nvPr>
        </p:nvSpPr>
        <p:spPr>
          <a:xfrm>
            <a:off x="787400" y="2768600"/>
            <a:ext cx="11430000" cy="6652949"/>
          </a:xfrm>
          <a:prstGeom prst="rect">
            <a:avLst/>
          </a:prstGeom>
        </p:spPr>
        <p:txBody>
          <a:bodyPr/>
          <a:lstStyle/>
          <a:p>
            <a:pPr marL="196850" indent="-196850" defTabSz="457200">
              <a:spcBef>
                <a:spcPts val="2000"/>
              </a:spcBef>
              <a:buSzPct val="100000"/>
              <a:buChar char="•"/>
              <a:defRPr sz="2500">
                <a:solidFill>
                  <a:srgbClr val="565F5F"/>
                </a:solidFill>
                <a:latin typeface="Helvetica"/>
                <a:ea typeface="Helvetica"/>
                <a:cs typeface="Helvetica"/>
                <a:sym typeface="Helvetica"/>
              </a:defRPr>
            </a:pPr>
            <a:r>
              <a:t>For example, </a:t>
            </a:r>
            <a:r>
              <a:rPr b="1"/>
              <a:t>lead</a:t>
            </a:r>
            <a:r>
              <a:t> was a known </a:t>
            </a:r>
            <a:r>
              <a:rPr>
                <a:uFill>
                  <a:solidFill>
                    <a:srgbClr val="14599D"/>
                  </a:solidFill>
                </a:uFill>
                <a:hlinkClick r:id="rId3"/>
              </a:rPr>
              <a:t>toxin</a:t>
            </a:r>
            <a:r>
              <a:t> in the 19th century. Nevertheless, auto companies, oil companies, and the U.S. government authorized the manufacture, distribution, and use of </a:t>
            </a:r>
            <a:r>
              <a:rPr>
                <a:uFill>
                  <a:solidFill>
                    <a:srgbClr val="14599D"/>
                  </a:solidFill>
                </a:uFill>
                <a:hlinkClick r:id="rId4"/>
              </a:rPr>
              <a:t>tetraethyl lead</a:t>
            </a:r>
            <a:r>
              <a:t>, Pb(C2H5)4, in gasoline in the 1920s. </a:t>
            </a:r>
          </a:p>
          <a:p>
            <a:pPr marL="196850" indent="-196850" defTabSz="457200">
              <a:spcBef>
                <a:spcPts val="2000"/>
              </a:spcBef>
              <a:buSzPct val="100000"/>
              <a:buChar char="•"/>
              <a:defRPr sz="2500">
                <a:solidFill>
                  <a:srgbClr val="565F5F"/>
                </a:solidFill>
                <a:latin typeface="Helvetica"/>
                <a:ea typeface="Helvetica"/>
                <a:cs typeface="Helvetica"/>
                <a:sym typeface="Helvetica"/>
              </a:defRPr>
            </a:pPr>
            <a:r>
              <a:t>The lead industry pointed to lead’s importance to the automotive and petrochemical industries in increasing engine performance and reducing engine knock (spontaneous ignition of the fuel-air mixture in vehicle engines). </a:t>
            </a:r>
          </a:p>
          <a:p>
            <a:pPr marL="196850" indent="-196850" defTabSz="457200">
              <a:spcBef>
                <a:spcPts val="2000"/>
              </a:spcBef>
              <a:buSzPct val="100000"/>
              <a:buChar char="•"/>
              <a:defRPr sz="2500">
                <a:solidFill>
                  <a:srgbClr val="565F5F"/>
                </a:solidFill>
                <a:latin typeface="Helvetica"/>
                <a:ea typeface="Helvetica"/>
                <a:cs typeface="Helvetica"/>
                <a:sym typeface="Helvetica"/>
              </a:defRPr>
            </a:pPr>
            <a:r>
              <a:t>Similarly, despite evidence of lead paint’s toxic effects on children as early as the 1920s, the lead industry campaigned for decades to deter concerns. The National Lead Company, manufacturer of Dutch Boy paints and lead pigments, produced children’s colouring books, including </a:t>
            </a:r>
            <a:r>
              <a:rPr i="1"/>
              <a:t>The Dutch Boy’s Lead Party</a:t>
            </a:r>
            <a:r>
              <a:t>, extolling the benefits of lead paint. </a:t>
            </a:r>
          </a:p>
          <a:p>
            <a:pPr marL="196850" indent="-196850" defTabSz="457200">
              <a:spcBef>
                <a:spcPts val="2000"/>
              </a:spcBef>
              <a:buSzPct val="100000"/>
              <a:buChar char="•"/>
              <a:defRPr sz="2500">
                <a:solidFill>
                  <a:srgbClr val="565F5F"/>
                </a:solidFill>
                <a:latin typeface="Helvetica"/>
                <a:ea typeface="Helvetica"/>
                <a:cs typeface="Helvetica"/>
                <a:sym typeface="Helvetica"/>
              </a:defRPr>
            </a:pPr>
            <a:r>
              <a:t>The federal government finally banned lead in paint and gasoline in the 1970s and ’80s.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Water pollution - Chemical waste examples"/>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Water pollution - Chemical waste examples</a:t>
            </a:r>
          </a:p>
        </p:txBody>
      </p:sp>
      <p:sp>
        <p:nvSpPr>
          <p:cNvPr id="270" name="Hooker Chemical and Plastics Corporation used an empty canal in Love Canal, a section of Niagara Falls, New York, in the 1940s and ’50s to dump 20,000 tons of toxic waste in metal drums.…"/>
          <p:cNvSpPr txBox="1">
            <a:spLocks noGrp="1"/>
          </p:cNvSpPr>
          <p:nvPr>
            <p:ph type="body" idx="1"/>
          </p:nvPr>
        </p:nvSpPr>
        <p:spPr>
          <a:xfrm>
            <a:off x="922866" y="2979605"/>
            <a:ext cx="11430001" cy="5292990"/>
          </a:xfrm>
          <a:prstGeom prst="rect">
            <a:avLst/>
          </a:prstGeom>
        </p:spPr>
        <p:txBody>
          <a:bodyPr/>
          <a:lstStyle/>
          <a:p>
            <a:pPr marL="273402" indent="-273402" defTabSz="457200">
              <a:spcBef>
                <a:spcPts val="1000"/>
              </a:spcBef>
              <a:buSzPct val="100000"/>
              <a:buChar char="•"/>
              <a:defRPr sz="2500">
                <a:solidFill>
                  <a:srgbClr val="565F5F"/>
                </a:solidFill>
                <a:latin typeface="Helvetica"/>
                <a:ea typeface="Helvetica"/>
                <a:cs typeface="Helvetica"/>
                <a:sym typeface="Helvetica"/>
              </a:defRPr>
            </a:pPr>
            <a:r>
              <a:t>Hooker Chemical and Plastics Corporation used an empty canal in </a:t>
            </a:r>
            <a:r>
              <a:rPr>
                <a:uFill>
                  <a:solidFill>
                    <a:srgbClr val="14599D"/>
                  </a:solidFill>
                </a:uFill>
                <a:hlinkClick r:id="rId3"/>
              </a:rPr>
              <a:t>Love Canal</a:t>
            </a:r>
            <a:r>
              <a:t>, a section of Niagara Falls, New York, in the 1940s and ’50s to dump 20,000 tons of </a:t>
            </a:r>
            <a:r>
              <a:rPr b="1"/>
              <a:t>toxic waste</a:t>
            </a:r>
            <a:r>
              <a:t> in metal drums.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After the canal was filled and the land given to the city, houses and an elementary school were built on the site.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By the late 1970s the toxic chemicals had leaked through their drums and risen to the surface, resulting in </a:t>
            </a:r>
            <a:r>
              <a:rPr b="1"/>
              <a:t>high rates of birth defects</a:t>
            </a:r>
            <a:r>
              <a:t>,</a:t>
            </a:r>
            <a:r>
              <a:rPr b="1"/>
              <a:t> </a:t>
            </a:r>
            <a:r>
              <a:rPr b="1">
                <a:uFill>
                  <a:solidFill>
                    <a:srgbClr val="14599D"/>
                  </a:solidFill>
                </a:uFill>
                <a:hlinkClick r:id="rId4"/>
              </a:rPr>
              <a:t>miscarriages</a:t>
            </a:r>
            <a:r>
              <a:t>, </a:t>
            </a:r>
            <a:r>
              <a:rPr b="1"/>
              <a:t>cancer and other illnesses</a:t>
            </a:r>
            <a:r>
              <a:t>, and </a:t>
            </a:r>
            <a:r>
              <a:rPr b="1"/>
              <a:t>chromosome damage</a:t>
            </a:r>
            <a:r>
              <a:t>.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The neighbourhood was subsequently evacuated by September 1979.</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Water pollution - Chemical waste examples"/>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Water pollution - Chemical waste examples</a:t>
            </a:r>
          </a:p>
        </p:txBody>
      </p:sp>
      <p:sp>
        <p:nvSpPr>
          <p:cNvPr id="273" name="Although limited cases of accidental poisonings, such as from the accidental ingestion of lead and household cleaners, occur daily throughout the world, one of the first high-profile episodes of mass poisonings affecting neighbourhoods and whole cities o"/>
          <p:cNvSpPr txBox="1">
            <a:spLocks noGrp="1"/>
          </p:cNvSpPr>
          <p:nvPr>
            <p:ph type="body" idx="1"/>
          </p:nvPr>
        </p:nvSpPr>
        <p:spPr>
          <a:xfrm>
            <a:off x="626235" y="2840235"/>
            <a:ext cx="11752330" cy="6777370"/>
          </a:xfrm>
          <a:prstGeom prst="rect">
            <a:avLst/>
          </a:prstGeom>
        </p:spPr>
        <p:txBody>
          <a:bodyPr/>
          <a:lstStyle/>
          <a:p>
            <a:pPr marL="273402" indent="-273402" defTabSz="457200">
              <a:spcBef>
                <a:spcPts val="1000"/>
              </a:spcBef>
              <a:buSzPct val="100000"/>
              <a:buChar char="•"/>
              <a:defRPr sz="2500">
                <a:solidFill>
                  <a:srgbClr val="565F5F"/>
                </a:solidFill>
                <a:latin typeface="Helvetica"/>
                <a:ea typeface="Helvetica"/>
                <a:cs typeface="Helvetica"/>
                <a:sym typeface="Helvetica"/>
              </a:defRPr>
            </a:pPr>
            <a:r>
              <a:t>Although limited cases of accidental poisonings, such as from the accidental ingestion of lead and household cleaners, occur daily throughout the world, one of the first high-profile episodes of mass poisonings affecting neighbourhoods and whole cities occurred in </a:t>
            </a:r>
            <a:r>
              <a:rPr>
                <a:uFill>
                  <a:solidFill>
                    <a:srgbClr val="14599D"/>
                  </a:solidFill>
                </a:uFill>
                <a:hlinkClick r:id="rId3"/>
              </a:rPr>
              <a:t>Minamata</a:t>
            </a:r>
            <a:r>
              <a:t>, </a:t>
            </a:r>
            <a:r>
              <a:rPr>
                <a:uFill>
                  <a:solidFill>
                    <a:srgbClr val="14599D"/>
                  </a:solidFill>
                </a:uFill>
                <a:hlinkClick r:id="rId4"/>
              </a:rPr>
              <a:t>Japan</a:t>
            </a:r>
            <a:r>
              <a:t>, in the 1950s.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Many of the town’s residents contracted </a:t>
            </a:r>
            <a:r>
              <a:rPr b="1">
                <a:uFill>
                  <a:solidFill>
                    <a:srgbClr val="14599D"/>
                  </a:solidFill>
                </a:uFill>
                <a:hlinkClick r:id="rId5"/>
              </a:rPr>
              <a:t>mercury</a:t>
            </a:r>
            <a:r>
              <a:rPr b="1"/>
              <a:t> poisoning</a:t>
            </a:r>
            <a:r>
              <a:t> resulting from the </a:t>
            </a:r>
            <a:r>
              <a:rPr>
                <a:uFill>
                  <a:solidFill>
                    <a:srgbClr val="14599D"/>
                  </a:solidFill>
                </a:uFill>
                <a:hlinkClick r:id="rId6"/>
              </a:rPr>
              <a:t>Nippon Chisso Hiryo Co.</a:t>
            </a:r>
            <a:r>
              <a:t>’s manufacturing of </a:t>
            </a:r>
            <a:r>
              <a:rPr>
                <a:uFill>
                  <a:solidFill>
                    <a:srgbClr val="14599D"/>
                  </a:solidFill>
                </a:uFill>
                <a:hlinkClick r:id="rId7"/>
              </a:rPr>
              <a:t>acetaldehyde</a:t>
            </a:r>
            <a:r>
              <a:t>, and that material was later associated with the </a:t>
            </a:r>
            <a:r>
              <a:rPr b="1"/>
              <a:t>deaths of at least 3,000 people</a:t>
            </a:r>
            <a:r>
              <a:t>.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Mercury from the production process </a:t>
            </a:r>
            <a:r>
              <a:rPr b="1"/>
              <a:t>spilled into the bay and entered the </a:t>
            </a:r>
            <a:r>
              <a:rPr b="1">
                <a:uFill>
                  <a:solidFill>
                    <a:srgbClr val="14599D"/>
                  </a:solidFill>
                </a:uFill>
                <a:hlinkClick r:id="rId8"/>
              </a:rPr>
              <a:t>food chain</a:t>
            </a:r>
            <a:r>
              <a:t>, including seafood, which was the town’s primary </a:t>
            </a:r>
            <a:r>
              <a:rPr>
                <a:uFill>
                  <a:solidFill>
                    <a:srgbClr val="14599D"/>
                  </a:solidFill>
                </a:uFill>
                <a:hlinkClick r:id="rId9"/>
              </a:rPr>
              <a:t>protein</a:t>
            </a:r>
            <a:r>
              <a:t> source. Deformed </a:t>
            </a:r>
            <a:r>
              <a:rPr>
                <a:uFill>
                  <a:solidFill>
                    <a:srgbClr val="14599D"/>
                  </a:solidFill>
                </a:uFill>
                <a:hlinkClick r:id="rId10"/>
              </a:rPr>
              <a:t>fish</a:t>
            </a:r>
            <a:r>
              <a:t> appeared in Minamata Bay, and townspeople exhibited </a:t>
            </a:r>
            <a:r>
              <a:rPr b="1"/>
              <a:t>strange behaviours</a:t>
            </a:r>
            <a:r>
              <a:t>, including trembling, stumbling, uncontrollable shouting, </a:t>
            </a:r>
            <a:r>
              <a:rPr>
                <a:uFill>
                  <a:solidFill>
                    <a:srgbClr val="14599D"/>
                  </a:solidFill>
                </a:uFill>
                <a:hlinkClick r:id="rId11"/>
              </a:rPr>
              <a:t>paralysis</a:t>
            </a:r>
            <a:r>
              <a:t>, hearing and vision problems, and body contortions. </a:t>
            </a:r>
          </a:p>
          <a:p>
            <a:pPr marL="273402" indent="-273402" defTabSz="457200">
              <a:spcBef>
                <a:spcPts val="1000"/>
              </a:spcBef>
              <a:buSzPct val="100000"/>
              <a:buChar char="•"/>
              <a:defRPr sz="2500">
                <a:solidFill>
                  <a:srgbClr val="565F5F"/>
                </a:solidFill>
                <a:latin typeface="Helvetica"/>
                <a:ea typeface="Helvetica"/>
                <a:cs typeface="Helvetica"/>
                <a:sym typeface="Helvetica"/>
              </a:defRPr>
            </a:pPr>
            <a:r>
              <a:t>While mercury was long known to be a toxin (the neurological degeneration caused by mercury used in hat making in the 19th century led to the phrase “mad as a hatter”), Minamata vividly highlighted its dangers in the food chain.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Water pollution - Chemical waste examples"/>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Water pollution - Chemical waste examples</a:t>
            </a:r>
          </a:p>
        </p:txBody>
      </p:sp>
      <p:sp>
        <p:nvSpPr>
          <p:cNvPr id="276" name="In addition, the danger of a sudden release of toxic material also looms in the aftermath of extreme weather events, natural disasters, and accidents.…"/>
          <p:cNvSpPr txBox="1">
            <a:spLocks noGrp="1"/>
          </p:cNvSpPr>
          <p:nvPr>
            <p:ph type="body" idx="1"/>
          </p:nvPr>
        </p:nvSpPr>
        <p:spPr>
          <a:xfrm>
            <a:off x="787400" y="2785533"/>
            <a:ext cx="11430000" cy="6564446"/>
          </a:xfrm>
          <a:prstGeom prst="rect">
            <a:avLst/>
          </a:prstGeom>
        </p:spPr>
        <p:txBody>
          <a:bodyPr/>
          <a:lstStyle/>
          <a:p>
            <a:pPr marL="278870" indent="-278870" defTabSz="388620">
              <a:spcBef>
                <a:spcPts val="1700"/>
              </a:spcBef>
              <a:buSzPct val="100000"/>
              <a:buChar char="•"/>
              <a:defRPr sz="2550">
                <a:solidFill>
                  <a:srgbClr val="565F5F"/>
                </a:solidFill>
                <a:latin typeface="Helvetica"/>
                <a:ea typeface="Helvetica"/>
                <a:cs typeface="Helvetica"/>
                <a:sym typeface="Helvetica"/>
              </a:defRPr>
            </a:pPr>
            <a:r>
              <a:t>In addition, the danger of a sudden release of toxic material also looms in the </a:t>
            </a:r>
            <a:r>
              <a:rPr b="1"/>
              <a:t>aftermath of extreme weather events, natural disasters, and accidents</a:t>
            </a:r>
            <a:r>
              <a:t>.</a:t>
            </a:r>
          </a:p>
          <a:p>
            <a:pPr marL="278870" indent="-278870" defTabSz="388620">
              <a:spcBef>
                <a:spcPts val="1700"/>
              </a:spcBef>
              <a:buSzPct val="100000"/>
              <a:buChar char="•"/>
              <a:defRPr sz="2550">
                <a:solidFill>
                  <a:srgbClr val="565F5F"/>
                </a:solidFill>
                <a:latin typeface="Helvetica"/>
                <a:ea typeface="Helvetica"/>
                <a:cs typeface="Helvetica"/>
                <a:sym typeface="Helvetica"/>
              </a:defRPr>
            </a:pPr>
            <a:r>
              <a:t> Three </a:t>
            </a:r>
            <a:r>
              <a:rPr>
                <a:uFill>
                  <a:solidFill>
                    <a:srgbClr val="14599D"/>
                  </a:solidFill>
                </a:uFill>
                <a:hlinkClick r:id="rId3"/>
              </a:rPr>
              <a:t>Superfund</a:t>
            </a:r>
            <a:r>
              <a:t> toxic waste sites in and around </a:t>
            </a:r>
            <a:r>
              <a:rPr>
                <a:uFill>
                  <a:solidFill>
                    <a:srgbClr val="14599D"/>
                  </a:solidFill>
                </a:uFill>
                <a:hlinkClick r:id="rId4"/>
              </a:rPr>
              <a:t>New Orleans</a:t>
            </a:r>
            <a:r>
              <a:t> were flooded in 2005 by </a:t>
            </a:r>
            <a:r>
              <a:rPr>
                <a:uFill>
                  <a:solidFill>
                    <a:srgbClr val="14599D"/>
                  </a:solidFill>
                </a:uFill>
                <a:hlinkClick r:id="rId5"/>
              </a:rPr>
              <a:t>Hurricane Katrina</a:t>
            </a:r>
            <a:r>
              <a:t>, and toxic waste was found in debris deposited throughout the flooded area. </a:t>
            </a:r>
          </a:p>
          <a:p>
            <a:pPr marL="278870" indent="-278870" defTabSz="388620">
              <a:spcBef>
                <a:spcPts val="1700"/>
              </a:spcBef>
              <a:buSzPct val="100000"/>
              <a:buChar char="•"/>
              <a:defRPr sz="2550">
                <a:solidFill>
                  <a:srgbClr val="565F5F"/>
                </a:solidFill>
                <a:latin typeface="Helvetica"/>
                <a:ea typeface="Helvetica"/>
                <a:cs typeface="Helvetica"/>
                <a:sym typeface="Helvetica"/>
              </a:defRPr>
            </a:pPr>
            <a:r>
              <a:t>The devastating </a:t>
            </a:r>
            <a:r>
              <a:rPr>
                <a:uFill>
                  <a:solidFill>
                    <a:srgbClr val="14599D"/>
                  </a:solidFill>
                </a:uFill>
                <a:hlinkClick r:id="rId6"/>
              </a:rPr>
              <a:t>Indian Ocean earthquake and tsunami of 2004</a:t>
            </a:r>
            <a:r>
              <a:t> stirred up and dispersed vast amounts of toxic wastes—including radioactive waste, lead, heavy metals, and hospital wastes—across the Indian Ocean basin. </a:t>
            </a:r>
          </a:p>
          <a:p>
            <a:pPr marL="278870" indent="-278870" defTabSz="388620">
              <a:spcBef>
                <a:spcPts val="1700"/>
              </a:spcBef>
              <a:buSzPct val="100000"/>
              <a:buChar char="•"/>
              <a:defRPr sz="2550">
                <a:solidFill>
                  <a:srgbClr val="565F5F"/>
                </a:solidFill>
                <a:latin typeface="Helvetica"/>
                <a:ea typeface="Helvetica"/>
                <a:cs typeface="Helvetica"/>
                <a:sym typeface="Helvetica"/>
              </a:defRPr>
            </a:pPr>
            <a:r>
              <a:t>And the tsunami that struck Japan in 2011, which caused the </a:t>
            </a:r>
            <a:r>
              <a:rPr b="1">
                <a:uFill>
                  <a:solidFill>
                    <a:srgbClr val="14599D"/>
                  </a:solidFill>
                </a:uFill>
                <a:hlinkClick r:id="rId7"/>
              </a:rPr>
              <a:t>Fukushima nuclear accident</a:t>
            </a:r>
            <a:r>
              <a:t>, released tremendous amounts of irradiated water into the </a:t>
            </a:r>
            <a:r>
              <a:rPr>
                <a:uFill>
                  <a:solidFill>
                    <a:srgbClr val="14599D"/>
                  </a:solidFill>
                </a:uFill>
                <a:hlinkClick r:id="rId8"/>
              </a:rPr>
              <a:t>Pacific Ocean</a:t>
            </a:r>
            <a:r>
              <a:t>. </a:t>
            </a:r>
          </a:p>
          <a:p>
            <a:pPr marL="278870" indent="-278870" defTabSz="388620">
              <a:spcBef>
                <a:spcPts val="1700"/>
              </a:spcBef>
              <a:buSzPct val="100000"/>
              <a:buChar char="•"/>
              <a:defRPr sz="2550">
                <a:solidFill>
                  <a:srgbClr val="565F5F"/>
                </a:solidFill>
                <a:latin typeface="Helvetica"/>
                <a:ea typeface="Helvetica"/>
                <a:cs typeface="Helvetica"/>
                <a:sym typeface="Helvetica"/>
              </a:defRPr>
            </a:pPr>
            <a:r>
              <a:t>Those and other high-profile examples—including the </a:t>
            </a:r>
            <a:r>
              <a:rPr i="1">
                <a:uFill>
                  <a:solidFill>
                    <a:srgbClr val="14599D"/>
                  </a:solidFill>
                </a:uFill>
                <a:hlinkClick r:id="rId9"/>
              </a:rPr>
              <a:t>Exxon Valdez</a:t>
            </a:r>
            <a:r>
              <a:rPr>
                <a:uFill>
                  <a:solidFill>
                    <a:srgbClr val="14599D"/>
                  </a:solidFill>
                </a:uFill>
                <a:hlinkClick r:id="rId9"/>
              </a:rPr>
              <a:t> oil spill</a:t>
            </a:r>
            <a:r>
              <a:t> in 1989, </a:t>
            </a:r>
            <a:r>
              <a:rPr b="1"/>
              <a:t>the </a:t>
            </a:r>
            <a:r>
              <a:rPr b="1">
                <a:uFill>
                  <a:solidFill>
                    <a:srgbClr val="14599D"/>
                  </a:solidFill>
                </a:uFill>
                <a:hlinkClick r:id="rId10"/>
              </a:rPr>
              <a:t>Chernobyl disaster</a:t>
            </a:r>
            <a:r>
              <a:t> in 1986, the </a:t>
            </a:r>
            <a:r>
              <a:rPr>
                <a:uFill>
                  <a:solidFill>
                    <a:srgbClr val="14599D"/>
                  </a:solidFill>
                </a:uFill>
                <a:hlinkClick r:id="rId11"/>
              </a:rPr>
              <a:t>Bhopal gas leak</a:t>
            </a:r>
            <a:r>
              <a:t> in 1985, and the </a:t>
            </a:r>
            <a:r>
              <a:rPr>
                <a:uFill>
                  <a:solidFill>
                    <a:srgbClr val="14599D"/>
                  </a:solidFill>
                </a:uFill>
                <a:hlinkClick r:id="rId12"/>
              </a:rPr>
              <a:t>Three-Mile Island</a:t>
            </a:r>
            <a:r>
              <a:t> scare in 1979—raised public awareness and concern.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Videos"/>
          <p:cNvSpPr txBox="1">
            <a:spLocks noGrp="1"/>
          </p:cNvSpPr>
          <p:nvPr>
            <p:ph type="title"/>
          </p:nvPr>
        </p:nvSpPr>
        <p:spPr>
          <a:prstGeom prst="rect">
            <a:avLst/>
          </a:prstGeom>
        </p:spPr>
        <p:txBody>
          <a:bodyPr/>
          <a:lstStyle/>
          <a:p>
            <a:r>
              <a:t>Videos</a:t>
            </a:r>
          </a:p>
        </p:txBody>
      </p:sp>
      <p:sp>
        <p:nvSpPr>
          <p:cNvPr id="129" name="Deforestation, global warming, albedo, precipitation, runoff, partial harvesting, natural reserve areas, 3R,"/>
          <p:cNvSpPr txBox="1">
            <a:spLocks noGrp="1"/>
          </p:cNvSpPr>
          <p:nvPr>
            <p:ph type="body" idx="1"/>
          </p:nvPr>
        </p:nvSpPr>
        <p:spPr>
          <a:prstGeom prst="rect">
            <a:avLst/>
          </a:prstGeom>
        </p:spPr>
        <p:txBody>
          <a:bodyPr/>
          <a:lstStyle/>
          <a:p>
            <a:r>
              <a:rPr lang="en" altLang="zh-CN" dirty="0">
                <a:hlinkClick r:id="rId2"/>
              </a:rPr>
              <a:t>Deforestation Effects on Climate.mp4</a:t>
            </a:r>
            <a:endParaRPr dirty="0"/>
          </a:p>
          <a:p>
            <a:pPr>
              <a:buBlip>
                <a:blip r:embed="rId3"/>
              </a:buBlip>
            </a:pPr>
            <a:r>
              <a:rPr dirty="0"/>
              <a:t>Deforestation, global warming, albedo, precipitation, runoff, partial harvesting, natural reserve areas, 3R,</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图像" descr="图像"/>
          <p:cNvPicPr>
            <a:picLocks noChangeAspect="1"/>
          </p:cNvPicPr>
          <p:nvPr/>
        </p:nvPicPr>
        <p:blipFill>
          <a:blip r:embed="rId2"/>
          <a:stretch>
            <a:fillRect/>
          </a:stretch>
        </p:blipFill>
        <p:spPr>
          <a:xfrm>
            <a:off x="3759200" y="2370199"/>
            <a:ext cx="6430444" cy="3562468"/>
          </a:xfrm>
          <a:prstGeom prst="rect">
            <a:avLst/>
          </a:prstGeom>
          <a:ln w="12700">
            <a:miter lim="400000"/>
          </a:ln>
        </p:spPr>
      </p:pic>
      <p:sp>
        <p:nvSpPr>
          <p:cNvPr id="279" name="Water pollution - Eutrophication"/>
          <p:cNvSpPr txBox="1">
            <a:spLocks noGrp="1"/>
          </p:cNvSpPr>
          <p:nvPr>
            <p:ph type="title"/>
          </p:nvPr>
        </p:nvSpPr>
        <p:spPr>
          <a:xfrm>
            <a:off x="787400" y="254000"/>
            <a:ext cx="11430000" cy="1781705"/>
          </a:xfrm>
          <a:prstGeom prst="rect">
            <a:avLst/>
          </a:prstGeom>
        </p:spPr>
        <p:txBody>
          <a:bodyPr>
            <a:normAutofit fontScale="90000"/>
          </a:bodyPr>
          <a:lstStyle>
            <a:lvl1pPr defTabSz="508254">
              <a:defRPr sz="6786">
                <a:effectLst>
                  <a:outerShdw blurRad="55245" dist="11049" dir="5400000" rotWithShape="0">
                    <a:srgbClr val="000000">
                      <a:alpha val="30000"/>
                    </a:srgbClr>
                  </a:outerShdw>
                </a:effectLst>
              </a:defRPr>
            </a:lvl1pPr>
          </a:lstStyle>
          <a:p>
            <a:r>
              <a:t>Water pollution - Eutrophication</a:t>
            </a:r>
          </a:p>
        </p:txBody>
      </p:sp>
      <p:pic>
        <p:nvPicPr>
          <p:cNvPr id="280" name="图像" descr="图像"/>
          <p:cNvPicPr>
            <a:picLocks noChangeAspect="1"/>
          </p:cNvPicPr>
          <p:nvPr/>
        </p:nvPicPr>
        <p:blipFill>
          <a:blip r:embed="rId3"/>
          <a:stretch>
            <a:fillRect/>
          </a:stretch>
        </p:blipFill>
        <p:spPr>
          <a:xfrm>
            <a:off x="84666" y="4863033"/>
            <a:ext cx="6430445" cy="4822834"/>
          </a:xfrm>
          <a:prstGeom prst="rect">
            <a:avLst/>
          </a:prstGeom>
          <a:ln w="12700">
            <a:miter lim="400000"/>
          </a:ln>
        </p:spPr>
      </p:pic>
      <p:pic>
        <p:nvPicPr>
          <p:cNvPr id="281" name="图像" descr="图像"/>
          <p:cNvPicPr>
            <a:picLocks noChangeAspect="1"/>
          </p:cNvPicPr>
          <p:nvPr/>
        </p:nvPicPr>
        <p:blipFill>
          <a:blip r:embed="rId4"/>
          <a:stretch>
            <a:fillRect/>
          </a:stretch>
        </p:blipFill>
        <p:spPr>
          <a:xfrm>
            <a:off x="194733" y="2360083"/>
            <a:ext cx="3505201" cy="2324101"/>
          </a:xfrm>
          <a:prstGeom prst="rect">
            <a:avLst/>
          </a:prstGeom>
          <a:ln w="12700">
            <a:miter lim="400000"/>
          </a:ln>
        </p:spPr>
      </p:pic>
      <p:pic>
        <p:nvPicPr>
          <p:cNvPr id="282" name="unnamed.jpg" descr="unnamed.jpg"/>
          <p:cNvPicPr>
            <a:picLocks noChangeAspect="1"/>
          </p:cNvPicPr>
          <p:nvPr/>
        </p:nvPicPr>
        <p:blipFill>
          <a:blip r:embed="rId5"/>
          <a:stretch>
            <a:fillRect/>
          </a:stretch>
        </p:blipFill>
        <p:spPr>
          <a:xfrm>
            <a:off x="5071533" y="3699933"/>
            <a:ext cx="6350001" cy="4216401"/>
          </a:xfrm>
          <a:prstGeom prst="rect">
            <a:avLst/>
          </a:prstGeom>
          <a:ln w="12700">
            <a:miter lim="400000"/>
          </a:ln>
        </p:spPr>
      </p:pic>
      <p:pic>
        <p:nvPicPr>
          <p:cNvPr id="283" name="unnamed (1).jpg" descr="unnamed (1).jpg"/>
          <p:cNvPicPr>
            <a:picLocks noChangeAspect="1"/>
          </p:cNvPicPr>
          <p:nvPr/>
        </p:nvPicPr>
        <p:blipFill>
          <a:blip r:embed="rId6"/>
          <a:stretch>
            <a:fillRect/>
          </a:stretch>
        </p:blipFill>
        <p:spPr>
          <a:xfrm>
            <a:off x="6485466" y="5319183"/>
            <a:ext cx="6502401" cy="43307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281"/>
                                        </p:tgtEl>
                                        <p:attrNameLst>
                                          <p:attrName>style.visibility</p:attrName>
                                        </p:attrNameLst>
                                      </p:cBhvr>
                                      <p:to>
                                        <p:strVal val="visible"/>
                                      </p:to>
                                    </p:set>
                                    <p:animEffect transition="in" filter="dissolve">
                                      <p:cBhvr>
                                        <p:cTn id="7" dur="499"/>
                                        <p:tgtEl>
                                          <p:spTgt spid="281"/>
                                        </p:tgtEl>
                                      </p:cBhvr>
                                    </p:animEffect>
                                  </p:childTnLst>
                                </p:cTn>
                              </p:par>
                            </p:childTnLst>
                          </p:cTn>
                        </p:par>
                        <p:par>
                          <p:cTn id="8" fill="hold">
                            <p:stCondLst>
                              <p:cond delay="499"/>
                            </p:stCondLst>
                            <p:childTnLst>
                              <p:par>
                                <p:cTn id="9" presetID="9" presetClass="entr" fill="hold" grpId="0" nodeType="afterEffect">
                                  <p:stCondLst>
                                    <p:cond delay="0"/>
                                  </p:stCondLst>
                                  <p:iterate>
                                    <p:tmAbs val="0"/>
                                  </p:iterate>
                                  <p:childTnLst>
                                    <p:set>
                                      <p:cBhvr>
                                        <p:cTn id="10" fill="hold"/>
                                        <p:tgtEl>
                                          <p:spTgt spid="278"/>
                                        </p:tgtEl>
                                        <p:attrNameLst>
                                          <p:attrName>style.visibility</p:attrName>
                                        </p:attrNameLst>
                                      </p:cBhvr>
                                      <p:to>
                                        <p:strVal val="visible"/>
                                      </p:to>
                                    </p:set>
                                    <p:animEffect transition="in" filter="dissolve">
                                      <p:cBhvr>
                                        <p:cTn id="11" dur="499"/>
                                        <p:tgtEl>
                                          <p:spTgt spid="27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iterate>
                                    <p:tmAbs val="0"/>
                                  </p:iterate>
                                  <p:childTnLst>
                                    <p:set>
                                      <p:cBhvr>
                                        <p:cTn id="15" fill="hold"/>
                                        <p:tgtEl>
                                          <p:spTgt spid="280"/>
                                        </p:tgtEl>
                                        <p:attrNameLst>
                                          <p:attrName>style.visibility</p:attrName>
                                        </p:attrNameLst>
                                      </p:cBhvr>
                                      <p:to>
                                        <p:strVal val="visible"/>
                                      </p:to>
                                    </p:set>
                                    <p:anim calcmode="lin" valueType="num">
                                      <p:cBhvr>
                                        <p:cTn id="16" dur="700" fill="hold"/>
                                        <p:tgtEl>
                                          <p:spTgt spid="280"/>
                                        </p:tgtEl>
                                        <p:attrNameLst>
                                          <p:attrName>ppt_x</p:attrName>
                                        </p:attrNameLst>
                                      </p:cBhvr>
                                      <p:tavLst>
                                        <p:tav tm="0">
                                          <p:val>
                                            <p:strVal val="#ppt_x"/>
                                          </p:val>
                                        </p:tav>
                                        <p:tav tm="100000">
                                          <p:val>
                                            <p:strVal val="#ppt_x"/>
                                          </p:val>
                                        </p:tav>
                                      </p:tavLst>
                                    </p:anim>
                                    <p:anim calcmode="lin" valueType="num">
                                      <p:cBhvr>
                                        <p:cTn id="17" dur="700" fill="hold"/>
                                        <p:tgtEl>
                                          <p:spTgt spid="280"/>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iterate>
                                    <p:tmAbs val="0"/>
                                  </p:iterate>
                                  <p:childTnLst>
                                    <p:set>
                                      <p:cBhvr>
                                        <p:cTn id="21" fill="hold"/>
                                        <p:tgtEl>
                                          <p:spTgt spid="282"/>
                                        </p:tgtEl>
                                        <p:attrNameLst>
                                          <p:attrName>style.visibility</p:attrName>
                                        </p:attrNameLst>
                                      </p:cBhvr>
                                      <p:to>
                                        <p:strVal val="visible"/>
                                      </p:to>
                                    </p:set>
                                    <p:anim calcmode="lin" valueType="num">
                                      <p:cBhvr>
                                        <p:cTn id="22" dur="700" fill="hold"/>
                                        <p:tgtEl>
                                          <p:spTgt spid="282"/>
                                        </p:tgtEl>
                                        <p:attrNameLst>
                                          <p:attrName>ppt_x</p:attrName>
                                        </p:attrNameLst>
                                      </p:cBhvr>
                                      <p:tavLst>
                                        <p:tav tm="0">
                                          <p:val>
                                            <p:strVal val="#ppt_x"/>
                                          </p:val>
                                        </p:tav>
                                        <p:tav tm="100000">
                                          <p:val>
                                            <p:strVal val="#ppt_x"/>
                                          </p:val>
                                        </p:tav>
                                      </p:tavLst>
                                    </p:anim>
                                    <p:anim calcmode="lin" valueType="num">
                                      <p:cBhvr>
                                        <p:cTn id="23" dur="700" fill="hold"/>
                                        <p:tgtEl>
                                          <p:spTgt spid="282"/>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iterate>
                                    <p:tmAbs val="0"/>
                                  </p:iterate>
                                  <p:childTnLst>
                                    <p:set>
                                      <p:cBhvr>
                                        <p:cTn id="27" fill="hold"/>
                                        <p:tgtEl>
                                          <p:spTgt spid="283"/>
                                        </p:tgtEl>
                                        <p:attrNameLst>
                                          <p:attrName>style.visibility</p:attrName>
                                        </p:attrNameLst>
                                      </p:cBhvr>
                                      <p:to>
                                        <p:strVal val="visible"/>
                                      </p:to>
                                    </p:set>
                                    <p:anim calcmode="lin" valueType="num">
                                      <p:cBhvr>
                                        <p:cTn id="28" dur="700" fill="hold"/>
                                        <p:tgtEl>
                                          <p:spTgt spid="283"/>
                                        </p:tgtEl>
                                        <p:attrNameLst>
                                          <p:attrName>ppt_x</p:attrName>
                                        </p:attrNameLst>
                                      </p:cBhvr>
                                      <p:tavLst>
                                        <p:tav tm="0">
                                          <p:val>
                                            <p:strVal val="#ppt_x"/>
                                          </p:val>
                                        </p:tav>
                                        <p:tav tm="100000">
                                          <p:val>
                                            <p:strVal val="#ppt_x"/>
                                          </p:val>
                                        </p:tav>
                                      </p:tavLst>
                                    </p:anim>
                                    <p:anim calcmode="lin" valueType="num">
                                      <p:cBhvr>
                                        <p:cTn id="29" dur="700" fill="hold"/>
                                        <p:tgtEl>
                                          <p:spTgt spid="28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advAuto="0"/>
      <p:bldP spid="280" grpId="0" animBg="1" advAuto="0"/>
      <p:bldP spid="281" grpId="0" animBg="1" advAuto="0"/>
      <p:bldP spid="282" grpId="0" animBg="1" advAuto="0"/>
      <p:bldP spid="28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Water pollution - Eutrophication: causes"/>
          <p:cNvSpPr txBox="1">
            <a:spLocks noGrp="1"/>
          </p:cNvSpPr>
          <p:nvPr>
            <p:ph type="title"/>
          </p:nvPr>
        </p:nvSpPr>
        <p:spPr>
          <a:prstGeom prst="rect">
            <a:avLst/>
          </a:prstGeom>
        </p:spPr>
        <p:txBody>
          <a:bodyPr>
            <a:normAutofit fontScale="90000"/>
          </a:bodyPr>
          <a:lstStyle/>
          <a:p>
            <a:r>
              <a:t>Water pollution - Eutrophication: causes</a:t>
            </a:r>
          </a:p>
        </p:txBody>
      </p:sp>
      <p:sp>
        <p:nvSpPr>
          <p:cNvPr id="286" name="Eutrophication is the enrichment of water with nitrogen, phosphorus, and other nutrients, causing algae to grow out of control or &quot;bloom.&quot; Usually, the bloom itself is non-toxic, but an exception is a red tide, which produces natural toxins that can kill"/>
          <p:cNvSpPr txBox="1">
            <a:spLocks noGrp="1"/>
          </p:cNvSpPr>
          <p:nvPr>
            <p:ph type="body" idx="1"/>
          </p:nvPr>
        </p:nvSpPr>
        <p:spPr>
          <a:xfrm>
            <a:off x="787400" y="2921000"/>
            <a:ext cx="11430000" cy="5715000"/>
          </a:xfrm>
          <a:prstGeom prst="rect">
            <a:avLst/>
          </a:prstGeom>
        </p:spPr>
        <p:txBody>
          <a:bodyPr/>
          <a:lstStyle/>
          <a:p>
            <a:pPr marL="0" indent="0" defTabSz="457200">
              <a:spcBef>
                <a:spcPts val="2000"/>
              </a:spcBef>
              <a:buSzTx/>
              <a:buNone/>
              <a:defRPr sz="2500">
                <a:solidFill>
                  <a:srgbClr val="565F5F"/>
                </a:solidFill>
                <a:latin typeface="Helvetica"/>
                <a:ea typeface="Helvetica"/>
                <a:cs typeface="Helvetica"/>
                <a:sym typeface="Helvetica"/>
              </a:defRPr>
            </a:pPr>
            <a:r>
              <a:t>Eutrophication is the enrichment of water with </a:t>
            </a:r>
            <a:r>
              <a:rPr>
                <a:hlinkClick r:id="rId3"/>
              </a:rPr>
              <a:t>nitrogen</a:t>
            </a:r>
            <a:r>
              <a:t>, </a:t>
            </a:r>
            <a:r>
              <a:rPr>
                <a:hlinkClick r:id="rId4"/>
              </a:rPr>
              <a:t>phosphorus</a:t>
            </a:r>
            <a:r>
              <a:t>, and other nutrients, causing </a:t>
            </a:r>
            <a:r>
              <a:rPr>
                <a:hlinkClick r:id="rId5"/>
              </a:rPr>
              <a:t>algae</a:t>
            </a:r>
            <a:r>
              <a:t> to grow out of control or "bloom." Usually, the bloom itself is non-toxic, but an exception is a </a:t>
            </a:r>
            <a:r>
              <a:rPr>
                <a:hlinkClick r:id="rId6"/>
              </a:rPr>
              <a:t>red tide</a:t>
            </a:r>
            <a:r>
              <a:t>, which produces natural toxins that can kill wildlife and harm humans.</a:t>
            </a:r>
          </a:p>
          <a:p>
            <a:pPr marL="0" indent="0" defTabSz="457200">
              <a:spcBef>
                <a:spcPts val="2000"/>
              </a:spcBef>
              <a:buSzTx/>
              <a:buNone/>
              <a:defRPr sz="2500">
                <a:solidFill>
                  <a:srgbClr val="565F5F"/>
                </a:solidFill>
                <a:latin typeface="Helvetica"/>
                <a:ea typeface="Helvetica"/>
                <a:cs typeface="Helvetica"/>
                <a:sym typeface="Helvetica"/>
              </a:defRPr>
            </a:pPr>
            <a:r>
              <a:t>Water pollution is the primary human source of the nutrients that cause eutrophication and dead zones (a region of reduced oxygen levels (hypoxia) in water). </a:t>
            </a:r>
          </a:p>
          <a:p>
            <a:pPr marL="0" indent="0" defTabSz="457200">
              <a:spcBef>
                <a:spcPts val="2000"/>
              </a:spcBef>
              <a:buSzTx/>
              <a:buNone/>
              <a:defRPr sz="2500">
                <a:solidFill>
                  <a:srgbClr val="565F5F"/>
                </a:solidFill>
                <a:latin typeface="Helvetica"/>
                <a:ea typeface="Helvetica"/>
                <a:cs typeface="Helvetica"/>
                <a:sym typeface="Helvetica"/>
              </a:defRPr>
            </a:pPr>
            <a:r>
              <a:rPr b="1"/>
              <a:t>Fertilizer</a:t>
            </a:r>
            <a:r>
              <a:t>, </a:t>
            </a:r>
            <a:r>
              <a:rPr b="1"/>
              <a:t>manure</a:t>
            </a:r>
            <a:r>
              <a:t>, industrial waste, and </a:t>
            </a:r>
            <a:r>
              <a:rPr b="1"/>
              <a:t>inadequately treated</a:t>
            </a:r>
            <a:r>
              <a:t> </a:t>
            </a:r>
            <a:r>
              <a:rPr b="1"/>
              <a:t>wastewater</a:t>
            </a:r>
            <a:r>
              <a:t> overload aquatic ecosystems. In addition, </a:t>
            </a:r>
            <a:r>
              <a:rPr>
                <a:hlinkClick r:id="rId7"/>
              </a:rPr>
              <a:t>air pollution</a:t>
            </a:r>
            <a:r>
              <a:t> contributes to eutrophication. Nitrogen compounds from automobiles and factories are returned to water bodies through </a:t>
            </a:r>
            <a:r>
              <a:rPr>
                <a:hlinkClick r:id="rId8"/>
              </a:rPr>
              <a:t>precipitation</a:t>
            </a:r>
            <a:r>
              <a:t>.</a:t>
            </a:r>
          </a:p>
          <a:p>
            <a:pPr marL="0" indent="0" defTabSz="457200">
              <a:spcBef>
                <a:spcPts val="2000"/>
              </a:spcBef>
              <a:buSzTx/>
              <a:buNone/>
              <a:defRPr sz="2500">
                <a:solidFill>
                  <a:srgbClr val="565F5F"/>
                </a:solidFill>
                <a:latin typeface="Helvetica"/>
                <a:ea typeface="Helvetica"/>
                <a:cs typeface="Helvetica"/>
                <a:sym typeface="Helvetica"/>
              </a:defRPr>
            </a:pPr>
            <a:r>
              <a:rPr>
                <a:hlinkClick r:id="rId9"/>
              </a:rPr>
              <a:t>https://www.thoughtco.com/dead-zones-4164335</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86">
                                            <p:bg/>
                                          </p:spTgt>
                                        </p:tgtEl>
                                        <p:attrNameLst>
                                          <p:attrName>style.visibility</p:attrName>
                                        </p:attrNameLst>
                                      </p:cBhvr>
                                      <p:to>
                                        <p:strVal val="visible"/>
                                      </p:to>
                                    </p:set>
                                    <p:animEffect transition="in" filter="wipe(left)">
                                      <p:cBhvr>
                                        <p:cTn id="7" dur="700"/>
                                        <p:tgtEl>
                                          <p:spTgt spid="286">
                                            <p:bg/>
                                          </p:spTgt>
                                        </p:tgtEl>
                                      </p:cBhvr>
                                    </p:animEffect>
                                  </p:childTnLst>
                                </p:cTn>
                              </p:par>
                              <p:par>
                                <p:cTn id="8" presetID="22" presetClass="entr" presetSubtype="8" fill="hold" grpId="0" nodeType="withEffect">
                                  <p:stCondLst>
                                    <p:cond delay="0"/>
                                  </p:stCondLst>
                                  <p:iterate>
                                    <p:tmAbs val="0"/>
                                  </p:iterate>
                                  <p:childTnLst>
                                    <p:set>
                                      <p:cBhvr>
                                        <p:cTn id="9" fill="hold"/>
                                        <p:tgtEl>
                                          <p:spTgt spid="286">
                                            <p:txEl>
                                              <p:pRg st="0" end="0"/>
                                            </p:txEl>
                                          </p:spTgt>
                                        </p:tgtEl>
                                        <p:attrNameLst>
                                          <p:attrName>style.visibility</p:attrName>
                                        </p:attrNameLst>
                                      </p:cBhvr>
                                      <p:to>
                                        <p:strVal val="visible"/>
                                      </p:to>
                                    </p:set>
                                    <p:animEffect transition="in" filter="wipe(left)">
                                      <p:cBhvr>
                                        <p:cTn id="10" dur="700"/>
                                        <p:tgtEl>
                                          <p:spTgt spid="2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286">
                                            <p:txEl>
                                              <p:pRg st="1" end="1"/>
                                            </p:txEl>
                                          </p:spTgt>
                                        </p:tgtEl>
                                        <p:attrNameLst>
                                          <p:attrName>style.visibility</p:attrName>
                                        </p:attrNameLst>
                                      </p:cBhvr>
                                      <p:to>
                                        <p:strVal val="visible"/>
                                      </p:to>
                                    </p:set>
                                    <p:animEffect transition="in" filter="wipe(left)">
                                      <p:cBhvr>
                                        <p:cTn id="15" dur="700"/>
                                        <p:tgtEl>
                                          <p:spTgt spid="28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286">
                                            <p:txEl>
                                              <p:pRg st="2" end="2"/>
                                            </p:txEl>
                                          </p:spTgt>
                                        </p:tgtEl>
                                        <p:attrNameLst>
                                          <p:attrName>style.visibility</p:attrName>
                                        </p:attrNameLst>
                                      </p:cBhvr>
                                      <p:to>
                                        <p:strVal val="visible"/>
                                      </p:to>
                                    </p:set>
                                    <p:animEffect transition="in" filter="wipe(left)">
                                      <p:cBhvr>
                                        <p:cTn id="20" dur="700"/>
                                        <p:tgtEl>
                                          <p:spTgt spid="28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286">
                                            <p:txEl>
                                              <p:pRg st="3" end="3"/>
                                            </p:txEl>
                                          </p:spTgt>
                                        </p:tgtEl>
                                        <p:attrNameLst>
                                          <p:attrName>style.visibility</p:attrName>
                                        </p:attrNameLst>
                                      </p:cBhvr>
                                      <p:to>
                                        <p:strVal val="visible"/>
                                      </p:to>
                                    </p:set>
                                    <p:animEffect transition="in" filter="wipe(left)">
                                      <p:cBhvr>
                                        <p:cTn id="25" dur="700"/>
                                        <p:tgtEl>
                                          <p:spTgt spid="2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Water pollution - Eutrophication: progress"/>
          <p:cNvSpPr txBox="1">
            <a:spLocks noGrp="1"/>
          </p:cNvSpPr>
          <p:nvPr>
            <p:ph type="title"/>
          </p:nvPr>
        </p:nvSpPr>
        <p:spPr>
          <a:prstGeom prst="rect">
            <a:avLst/>
          </a:prstGeom>
        </p:spPr>
        <p:txBody>
          <a:bodyPr>
            <a:normAutofit fontScale="90000"/>
          </a:bodyPr>
          <a:lstStyle/>
          <a:p>
            <a:r>
              <a:t>Water pollution - Eutrophication: progress</a:t>
            </a:r>
          </a:p>
        </p:txBody>
      </p:sp>
      <p:sp>
        <p:nvSpPr>
          <p:cNvPr id="291" name="1 Fertilizer, manure, industrial waste, and inadequately treated wastewater overload aquatic ecosystems. Waters are now enriched with nutrients.…"/>
          <p:cNvSpPr txBox="1">
            <a:spLocks noGrp="1"/>
          </p:cNvSpPr>
          <p:nvPr>
            <p:ph type="body" idx="1"/>
          </p:nvPr>
        </p:nvSpPr>
        <p:spPr>
          <a:xfrm>
            <a:off x="787400" y="3073400"/>
            <a:ext cx="11430000" cy="5715000"/>
          </a:xfrm>
          <a:prstGeom prst="rect">
            <a:avLst/>
          </a:prstGeom>
        </p:spPr>
        <p:txBody>
          <a:bodyPr/>
          <a:lstStyle/>
          <a:p>
            <a:pPr marL="273402" indent="-273402" defTabSz="457200">
              <a:spcBef>
                <a:spcPts val="2000"/>
              </a:spcBef>
              <a:buSzPct val="100000"/>
              <a:buChar char="•"/>
              <a:defRPr sz="2500">
                <a:solidFill>
                  <a:srgbClr val="565F5F"/>
                </a:solidFill>
                <a:latin typeface="Helvetica"/>
                <a:ea typeface="Helvetica"/>
                <a:cs typeface="Helvetica"/>
                <a:sym typeface="Helvetica"/>
              </a:defRPr>
            </a:pPr>
            <a:r>
              <a:t>1 Fertilizer, manure, industrial waste, and inadequately treated wastewater overload aquatic ecosystems. Waters are now enriched with nutrients.</a:t>
            </a:r>
          </a:p>
          <a:p>
            <a:pPr marL="273402" indent="-273402" defTabSz="457200">
              <a:spcBef>
                <a:spcPts val="2000"/>
              </a:spcBef>
              <a:buSzPct val="100000"/>
              <a:buChar char="•"/>
              <a:defRPr sz="2500">
                <a:solidFill>
                  <a:srgbClr val="565F5F"/>
                </a:solidFill>
                <a:latin typeface="Helvetica"/>
                <a:ea typeface="Helvetica"/>
                <a:cs typeface="Helvetica"/>
                <a:sym typeface="Helvetica"/>
              </a:defRPr>
            </a:pPr>
            <a:r>
              <a:t>2 Algae bloom.</a:t>
            </a:r>
          </a:p>
          <a:p>
            <a:pPr marL="273402" indent="-273402" defTabSz="457200">
              <a:spcBef>
                <a:spcPts val="2000"/>
              </a:spcBef>
              <a:buSzPct val="100000"/>
              <a:buChar char="•"/>
              <a:defRPr sz="2500">
                <a:solidFill>
                  <a:srgbClr val="565F5F"/>
                </a:solidFill>
                <a:latin typeface="Helvetica"/>
                <a:ea typeface="Helvetica"/>
                <a:cs typeface="Helvetica"/>
                <a:sym typeface="Helvetica"/>
              </a:defRPr>
            </a:pPr>
            <a:r>
              <a:t>Algae causes stratification. Sunlight reaches the algal layer, but it can't penetrate the growth, so photosynthetic organisms below the algae die.</a:t>
            </a:r>
          </a:p>
          <a:p>
            <a:pPr marL="273402" indent="-273402" defTabSz="457200">
              <a:spcBef>
                <a:spcPts val="2000"/>
              </a:spcBef>
              <a:buSzPct val="100000"/>
              <a:buChar char="•"/>
              <a:defRPr sz="2500">
                <a:solidFill>
                  <a:srgbClr val="565F5F"/>
                </a:solidFill>
                <a:latin typeface="Helvetica"/>
                <a:ea typeface="Helvetica"/>
                <a:cs typeface="Helvetica"/>
                <a:sym typeface="Helvetica"/>
              </a:defRPr>
            </a:pPr>
            <a:r>
              <a:t>3 When algae die, microorganisms decompose it. </a:t>
            </a:r>
          </a:p>
          <a:p>
            <a:pPr marL="273402" indent="-273402" defTabSz="457200">
              <a:spcBef>
                <a:spcPts val="2000"/>
              </a:spcBef>
              <a:buSzPct val="100000"/>
              <a:buChar char="•"/>
              <a:defRPr sz="2500">
                <a:solidFill>
                  <a:srgbClr val="565F5F"/>
                </a:solidFill>
                <a:latin typeface="Helvetica"/>
                <a:ea typeface="Helvetica"/>
                <a:cs typeface="Helvetica"/>
                <a:sym typeface="Helvetica"/>
              </a:defRPr>
            </a:pPr>
            <a:r>
              <a:t>4 The bacteria consume oxygen, quickly making water hypoxic. This occurs so rapidly sometimes even fish can't swim outside of a zone fast enough to escape death.</a:t>
            </a:r>
          </a:p>
          <a:p>
            <a:pPr marL="273402" indent="-273402" defTabSz="457200">
              <a:spcBef>
                <a:spcPts val="2000"/>
              </a:spcBef>
              <a:buSzPct val="100000"/>
              <a:buChar char="•"/>
              <a:defRPr sz="2500">
                <a:solidFill>
                  <a:srgbClr val="565F5F"/>
                </a:solidFill>
                <a:latin typeface="Helvetica"/>
                <a:ea typeface="Helvetica"/>
                <a:cs typeface="Helvetica"/>
                <a:sym typeface="Helvetica"/>
              </a:defRPr>
            </a:pPr>
            <a:r>
              <a:t>5 aquatic organisms such as fish and invertebrates die.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91">
                                            <p:bg/>
                                          </p:spTgt>
                                        </p:tgtEl>
                                        <p:attrNameLst>
                                          <p:attrName>style.visibility</p:attrName>
                                        </p:attrNameLst>
                                      </p:cBhvr>
                                      <p:to>
                                        <p:strVal val="visible"/>
                                      </p:to>
                                    </p:set>
                                    <p:anim calcmode="lin" valueType="num">
                                      <p:cBhvr>
                                        <p:cTn id="7" dur="1000" fill="hold"/>
                                        <p:tgtEl>
                                          <p:spTgt spid="291">
                                            <p:bg/>
                                          </p:spTgt>
                                        </p:tgtEl>
                                        <p:attrNameLst>
                                          <p:attrName>ppt_x</p:attrName>
                                        </p:attrNameLst>
                                      </p:cBhvr>
                                      <p:tavLst>
                                        <p:tav tm="0">
                                          <p:val>
                                            <p:strVal val="0-#ppt_w/2"/>
                                          </p:val>
                                        </p:tav>
                                        <p:tav tm="100000">
                                          <p:val>
                                            <p:strVal val="#ppt_x"/>
                                          </p:val>
                                        </p:tav>
                                      </p:tavLst>
                                    </p:anim>
                                    <p:anim calcmode="lin" valueType="num">
                                      <p:cBhvr>
                                        <p:cTn id="8" dur="1000" fill="hold"/>
                                        <p:tgtEl>
                                          <p:spTgt spid="291">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p:tmAbs val="0"/>
                                  </p:iterate>
                                  <p:childTnLst>
                                    <p:set>
                                      <p:cBhvr>
                                        <p:cTn id="10" fill="hold"/>
                                        <p:tgtEl>
                                          <p:spTgt spid="291">
                                            <p:txEl>
                                              <p:pRg st="0" end="0"/>
                                            </p:txEl>
                                          </p:spTgt>
                                        </p:tgtEl>
                                        <p:attrNameLst>
                                          <p:attrName>style.visibility</p:attrName>
                                        </p:attrNameLst>
                                      </p:cBhvr>
                                      <p:to>
                                        <p:strVal val="visible"/>
                                      </p:to>
                                    </p:set>
                                    <p:anim calcmode="lin" valueType="num">
                                      <p:cBhvr>
                                        <p:cTn id="11" dur="1000" fill="hold"/>
                                        <p:tgtEl>
                                          <p:spTgt spid="291">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iterate>
                                    <p:tmAbs val="0"/>
                                  </p:iterate>
                                  <p:childTnLst>
                                    <p:set>
                                      <p:cBhvr>
                                        <p:cTn id="16" fill="hold"/>
                                        <p:tgtEl>
                                          <p:spTgt spid="291">
                                            <p:txEl>
                                              <p:pRg st="1" end="1"/>
                                            </p:txEl>
                                          </p:spTgt>
                                        </p:tgtEl>
                                        <p:attrNameLst>
                                          <p:attrName>style.visibility</p:attrName>
                                        </p:attrNameLst>
                                      </p:cBhvr>
                                      <p:to>
                                        <p:strVal val="visible"/>
                                      </p:to>
                                    </p:set>
                                    <p:anim calcmode="lin" valueType="num">
                                      <p:cBhvr>
                                        <p:cTn id="17" dur="1000" fill="hold"/>
                                        <p:tgtEl>
                                          <p:spTgt spid="291">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iterate>
                                    <p:tmAbs val="0"/>
                                  </p:iterate>
                                  <p:childTnLst>
                                    <p:set>
                                      <p:cBhvr>
                                        <p:cTn id="22" fill="hold"/>
                                        <p:tgtEl>
                                          <p:spTgt spid="291">
                                            <p:txEl>
                                              <p:pRg st="2" end="2"/>
                                            </p:txEl>
                                          </p:spTgt>
                                        </p:tgtEl>
                                        <p:attrNameLst>
                                          <p:attrName>style.visibility</p:attrName>
                                        </p:attrNameLst>
                                      </p:cBhvr>
                                      <p:to>
                                        <p:strVal val="visible"/>
                                      </p:to>
                                    </p:set>
                                    <p:anim calcmode="lin" valueType="num">
                                      <p:cBhvr>
                                        <p:cTn id="23" dur="1000" fill="hold"/>
                                        <p:tgtEl>
                                          <p:spTgt spid="291">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iterate>
                                    <p:tmAbs val="0"/>
                                  </p:iterate>
                                  <p:childTnLst>
                                    <p:set>
                                      <p:cBhvr>
                                        <p:cTn id="28" fill="hold"/>
                                        <p:tgtEl>
                                          <p:spTgt spid="291">
                                            <p:txEl>
                                              <p:pRg st="3" end="3"/>
                                            </p:txEl>
                                          </p:spTgt>
                                        </p:tgtEl>
                                        <p:attrNameLst>
                                          <p:attrName>style.visibility</p:attrName>
                                        </p:attrNameLst>
                                      </p:cBhvr>
                                      <p:to>
                                        <p:strVal val="visible"/>
                                      </p:to>
                                    </p:set>
                                    <p:anim calcmode="lin" valueType="num">
                                      <p:cBhvr>
                                        <p:cTn id="29" dur="1000" fill="hold"/>
                                        <p:tgtEl>
                                          <p:spTgt spid="291">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iterate>
                                    <p:tmAbs val="0"/>
                                  </p:iterate>
                                  <p:childTnLst>
                                    <p:set>
                                      <p:cBhvr>
                                        <p:cTn id="34" fill="hold"/>
                                        <p:tgtEl>
                                          <p:spTgt spid="291">
                                            <p:txEl>
                                              <p:pRg st="4" end="4"/>
                                            </p:txEl>
                                          </p:spTgt>
                                        </p:tgtEl>
                                        <p:attrNameLst>
                                          <p:attrName>style.visibility</p:attrName>
                                        </p:attrNameLst>
                                      </p:cBhvr>
                                      <p:to>
                                        <p:strVal val="visible"/>
                                      </p:to>
                                    </p:set>
                                    <p:anim calcmode="lin" valueType="num">
                                      <p:cBhvr>
                                        <p:cTn id="35" dur="1000" fill="hold"/>
                                        <p:tgtEl>
                                          <p:spTgt spid="291">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2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iterate>
                                    <p:tmAbs val="0"/>
                                  </p:iterate>
                                  <p:childTnLst>
                                    <p:set>
                                      <p:cBhvr>
                                        <p:cTn id="40" fill="hold"/>
                                        <p:tgtEl>
                                          <p:spTgt spid="291">
                                            <p:txEl>
                                              <p:pRg st="5" end="5"/>
                                            </p:txEl>
                                          </p:spTgt>
                                        </p:tgtEl>
                                        <p:attrNameLst>
                                          <p:attrName>style.visibility</p:attrName>
                                        </p:attrNameLst>
                                      </p:cBhvr>
                                      <p:to>
                                        <p:strVal val="visible"/>
                                      </p:to>
                                    </p:set>
                                    <p:anim calcmode="lin" valueType="num">
                                      <p:cBhvr>
                                        <p:cTn id="41" dur="1000" fill="hold"/>
                                        <p:tgtEl>
                                          <p:spTgt spid="291">
                                            <p:txEl>
                                              <p:pRg st="5" end="5"/>
                                            </p:txEl>
                                          </p:spTgt>
                                        </p:tgtEl>
                                        <p:attrNameLst>
                                          <p:attrName>ppt_x</p:attrName>
                                        </p:attrNameLst>
                                      </p:cBhvr>
                                      <p:tavLst>
                                        <p:tav tm="0">
                                          <p:val>
                                            <p:strVal val="0-#ppt_w/2"/>
                                          </p:val>
                                        </p:tav>
                                        <p:tav tm="100000">
                                          <p:val>
                                            <p:strVal val="#ppt_x"/>
                                          </p:val>
                                        </p:tav>
                                      </p:tavLst>
                                    </p:anim>
                                    <p:anim calcmode="lin" valueType="num">
                                      <p:cBhvr>
                                        <p:cTn id="42" dur="1000" fill="hold"/>
                                        <p:tgtEl>
                                          <p:spTgt spid="29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Water pollution - Eutrophication: red tide"/>
          <p:cNvSpPr txBox="1">
            <a:spLocks noGrp="1"/>
          </p:cNvSpPr>
          <p:nvPr>
            <p:ph type="title"/>
          </p:nvPr>
        </p:nvSpPr>
        <p:spPr>
          <a:prstGeom prst="rect">
            <a:avLst/>
          </a:prstGeom>
        </p:spPr>
        <p:txBody>
          <a:bodyPr>
            <a:normAutofit fontScale="90000"/>
          </a:bodyPr>
          <a:lstStyle>
            <a:lvl1pPr marL="228600" indent="-228600">
              <a:buSzPct val="80000"/>
              <a:buBlip>
                <a:blip r:embed="rId2"/>
              </a:buBlip>
            </a:lvl1pPr>
          </a:lstStyle>
          <a:p>
            <a:r>
              <a:t>Water pollution - Eutrophication: red tide</a:t>
            </a:r>
          </a:p>
        </p:txBody>
      </p:sp>
      <p:pic>
        <p:nvPicPr>
          <p:cNvPr id="294" name="图像" descr="图像"/>
          <p:cNvPicPr>
            <a:picLocks noChangeAspect="1"/>
          </p:cNvPicPr>
          <p:nvPr/>
        </p:nvPicPr>
        <p:blipFill>
          <a:blip r:embed="rId3"/>
          <a:stretch>
            <a:fillRect/>
          </a:stretch>
        </p:blipFill>
        <p:spPr>
          <a:xfrm>
            <a:off x="101600" y="5345057"/>
            <a:ext cx="4921919" cy="4298477"/>
          </a:xfrm>
          <a:prstGeom prst="rect">
            <a:avLst/>
          </a:prstGeom>
          <a:ln w="12700">
            <a:miter lim="400000"/>
          </a:ln>
        </p:spPr>
      </p:pic>
      <p:pic>
        <p:nvPicPr>
          <p:cNvPr id="295" name="图像" descr="图像"/>
          <p:cNvPicPr>
            <a:picLocks noChangeAspect="1"/>
          </p:cNvPicPr>
          <p:nvPr/>
        </p:nvPicPr>
        <p:blipFill>
          <a:blip r:embed="rId4"/>
          <a:stretch>
            <a:fillRect/>
          </a:stretch>
        </p:blipFill>
        <p:spPr>
          <a:xfrm>
            <a:off x="5270711" y="5407399"/>
            <a:ext cx="5565057" cy="4173793"/>
          </a:xfrm>
          <a:prstGeom prst="rect">
            <a:avLst/>
          </a:prstGeom>
          <a:ln w="12700">
            <a:miter lim="400000"/>
          </a:ln>
        </p:spPr>
      </p:pic>
      <p:sp>
        <p:nvSpPr>
          <p:cNvPr id="296" name="Red tide"/>
          <p:cNvSpPr txBox="1"/>
          <p:nvPr/>
        </p:nvSpPr>
        <p:spPr>
          <a:xfrm>
            <a:off x="10919713" y="8758817"/>
            <a:ext cx="1833373"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Red tide</a:t>
            </a:r>
          </a:p>
        </p:txBody>
      </p:sp>
      <p:sp>
        <p:nvSpPr>
          <p:cNvPr id="297" name="Not all algal blooms are harmful.…"/>
          <p:cNvSpPr txBox="1"/>
          <p:nvPr/>
        </p:nvSpPr>
        <p:spPr>
          <a:xfrm>
            <a:off x="333361" y="2777066"/>
            <a:ext cx="12338079" cy="243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4200"/>
              </a:lnSpc>
              <a:spcBef>
                <a:spcPts val="2000"/>
              </a:spcBef>
              <a:defRPr sz="2000">
                <a:solidFill>
                  <a:srgbClr val="565F5F"/>
                </a:solidFill>
                <a:latin typeface="Helvetica"/>
                <a:ea typeface="Helvetica"/>
                <a:cs typeface="Helvetica"/>
                <a:sym typeface="Helvetica"/>
              </a:defRPr>
            </a:pPr>
            <a:r>
              <a:t>Not all algal blooms are harmful. </a:t>
            </a:r>
          </a:p>
          <a:p>
            <a:pPr algn="l" defTabSz="457200">
              <a:lnSpc>
                <a:spcPts val="4200"/>
              </a:lnSpc>
              <a:spcBef>
                <a:spcPts val="2000"/>
              </a:spcBef>
              <a:defRPr sz="2000">
                <a:solidFill>
                  <a:srgbClr val="565F5F"/>
                </a:solidFill>
                <a:latin typeface="Helvetica"/>
                <a:ea typeface="Helvetica"/>
                <a:cs typeface="Helvetica"/>
                <a:sym typeface="Helvetica"/>
              </a:defRPr>
            </a:pPr>
            <a:r>
              <a:t>Harmful algal blooms, or HABs, occur when colonies of algae—simple plants or protists that live in the sea and freshwater—grow out of control while producing toxic or harmful effects on people, fish, shellfish, marine mammals, and birds. The toxins may also make the surrounding air difficult to breathe. As the name suggests, the bloom of algae often turns the water red.</a:t>
            </a:r>
          </a:p>
          <a:p>
            <a:pPr algn="l" defTabSz="457200">
              <a:lnSpc>
                <a:spcPts val="4200"/>
              </a:lnSpc>
              <a:spcBef>
                <a:spcPts val="2000"/>
              </a:spcBef>
              <a:defRPr sz="2000">
                <a:solidFill>
                  <a:srgbClr val="565F5F"/>
                </a:solidFill>
                <a:latin typeface="Helvetica"/>
                <a:ea typeface="Helvetica"/>
                <a:cs typeface="Helvetica"/>
                <a:sym typeface="Helvetica"/>
              </a:defRPr>
            </a:pPr>
            <a:r>
              <a:t>While many people call these blooms 'red tides,' scientists prefer the term harmful algal bloom.</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Water pollution - Eutrophication: remediation"/>
          <p:cNvSpPr txBox="1">
            <a:spLocks noGrp="1"/>
          </p:cNvSpPr>
          <p:nvPr>
            <p:ph type="title"/>
          </p:nvPr>
        </p:nvSpPr>
        <p:spPr>
          <a:prstGeom prst="rect">
            <a:avLst/>
          </a:prstGeom>
        </p:spPr>
        <p:txBody>
          <a:bodyPr/>
          <a:lstStyle>
            <a:lvl1pPr marL="224027" indent="-224027" defTabSz="572516">
              <a:buSzPct val="80000"/>
              <a:buBlip>
                <a:blip r:embed="rId2"/>
              </a:buBlip>
              <a:defRPr sz="7644">
                <a:effectLst>
                  <a:outerShdw blurRad="62230" dist="12446" dir="5400000" rotWithShape="0">
                    <a:srgbClr val="000000">
                      <a:alpha val="30000"/>
                    </a:srgbClr>
                  </a:outerShdw>
                </a:effectLst>
              </a:defRPr>
            </a:lvl1pPr>
          </a:lstStyle>
          <a:p>
            <a:r>
              <a:t>Water pollution - Eutrophication: remediation</a:t>
            </a:r>
          </a:p>
        </p:txBody>
      </p:sp>
      <p:sp>
        <p:nvSpPr>
          <p:cNvPr id="300" name="The key to remediation is water and air pollution reduction. Some dead zones have been remediated, although the species that went extinct cannot be recovered.…"/>
          <p:cNvSpPr txBox="1">
            <a:spLocks noGrp="1"/>
          </p:cNvSpPr>
          <p:nvPr>
            <p:ph type="body" idx="1"/>
          </p:nvPr>
        </p:nvSpPr>
        <p:spPr>
          <a:xfrm>
            <a:off x="583935" y="2700866"/>
            <a:ext cx="11836930" cy="6859192"/>
          </a:xfrm>
          <a:prstGeom prst="rect">
            <a:avLst/>
          </a:prstGeom>
        </p:spPr>
        <p:txBody>
          <a:bodyPr>
            <a:normAutofit lnSpcReduction="10000"/>
          </a:bodyPr>
          <a:lstStyle/>
          <a:p>
            <a:pPr marL="270668" indent="-270668" defTabSz="452627">
              <a:spcBef>
                <a:spcPts val="1900"/>
              </a:spcBef>
              <a:buSzPct val="100000"/>
              <a:buChar char="•"/>
              <a:defRPr sz="2475">
                <a:solidFill>
                  <a:srgbClr val="282828"/>
                </a:solidFill>
                <a:latin typeface="Helvetica"/>
                <a:ea typeface="Helvetica"/>
                <a:cs typeface="Helvetica"/>
                <a:sym typeface="Helvetica"/>
              </a:defRPr>
            </a:pPr>
            <a:r>
              <a:rPr dirty="0"/>
              <a:t>The key to remediation is water and air </a:t>
            </a:r>
            <a:r>
              <a:rPr b="1" dirty="0"/>
              <a:t>pollution reduction</a:t>
            </a:r>
            <a:r>
              <a:rPr dirty="0"/>
              <a:t>. Some dead zones have been remediated, although the </a:t>
            </a:r>
            <a:r>
              <a:rPr dirty="0">
                <a:hlinkClick r:id="rId3"/>
              </a:rPr>
              <a:t>species that went extinct</a:t>
            </a:r>
            <a:r>
              <a:rPr dirty="0"/>
              <a:t> cannot be recovered.</a:t>
            </a:r>
          </a:p>
          <a:p>
            <a:pPr marL="270668" indent="-270668" defTabSz="452627">
              <a:spcBef>
                <a:spcPts val="1900"/>
              </a:spcBef>
              <a:buSzPct val="100000"/>
              <a:buChar char="•"/>
              <a:defRPr sz="2475">
                <a:solidFill>
                  <a:srgbClr val="282828"/>
                </a:solidFill>
                <a:latin typeface="Helvetica"/>
                <a:ea typeface="Helvetica"/>
                <a:cs typeface="Helvetica"/>
                <a:sym typeface="Helvetica"/>
              </a:defRPr>
            </a:pPr>
            <a:r>
              <a:rPr b="1" dirty="0"/>
              <a:t>For example</a:t>
            </a:r>
            <a:r>
              <a:rPr dirty="0"/>
              <a:t>, a large dead zone in the Black Sea all but vanished in the 1990s when farmers couldn't afford chemical fertilizers. </a:t>
            </a:r>
          </a:p>
          <a:p>
            <a:pPr marL="270668" indent="-270668" defTabSz="452627">
              <a:spcBef>
                <a:spcPts val="1900"/>
              </a:spcBef>
              <a:buSzPct val="100000"/>
              <a:buChar char="•"/>
              <a:defRPr sz="2475">
                <a:solidFill>
                  <a:srgbClr val="282828"/>
                </a:solidFill>
                <a:latin typeface="Helvetica"/>
                <a:ea typeface="Helvetica"/>
                <a:cs typeface="Helvetica"/>
                <a:sym typeface="Helvetica"/>
              </a:defRPr>
            </a:pPr>
            <a:r>
              <a:rPr dirty="0"/>
              <a:t>Since then, policymakers and scientists have sought to reverse other dead zones. The </a:t>
            </a:r>
            <a:r>
              <a:rPr b="1" dirty="0"/>
              <a:t>reduction of industrial effluents and sewage</a:t>
            </a:r>
            <a:r>
              <a:rPr dirty="0"/>
              <a:t> along the Rhine River has reduced nitrogen levels by 35 percent in the dead zone in the North Sea. Clean-up along the San Francisco Bay and Hudson River have reduced dead zones in the United States.</a:t>
            </a:r>
          </a:p>
          <a:p>
            <a:pPr marL="270668" indent="-270668" defTabSz="452627">
              <a:spcBef>
                <a:spcPts val="1900"/>
              </a:spcBef>
              <a:buSzPct val="100000"/>
              <a:buChar char="•"/>
              <a:defRPr sz="2475">
                <a:solidFill>
                  <a:srgbClr val="282828"/>
                </a:solidFill>
                <a:latin typeface="Helvetica"/>
                <a:ea typeface="Helvetica"/>
                <a:cs typeface="Helvetica"/>
                <a:sym typeface="Helvetica"/>
              </a:defRPr>
            </a:pPr>
            <a:r>
              <a:rPr dirty="0"/>
              <a:t>Yet, cleanup isn't easy. Both mankind and nature can cause problems. Hurricanes, oil spills, increased industry, and nutrient-loading from increased corn production to make ethanol have all worsened the dead zone in the Gulf of Mexico. Fixing that dead zone will require dramatic changes by farmers, industries, and cities all along the coast, the Mississippi River, its delta, and its tributaries.</a:t>
            </a:r>
          </a:p>
        </p:txBody>
      </p:sp>
    </p:spTree>
  </p:cSld>
  <p:clrMapOvr>
    <a:masterClrMapping/>
  </p:clrMapOvr>
  <mc:AlternateContent xmlns:mc="http://schemas.openxmlformats.org/markup-compatibility/2006" xmlns:p14="http://schemas.microsoft.com/office/powerpoint/2010/main">
    <mc:Choice Requires="p14">
      <p:transition spd="med" p14:dur="699">
        <p:dissolve/>
      </p:transition>
    </mc:Choice>
    <mc:Fallback xmlns="" xmlns:m="http://schemas.openxmlformats.org/officeDocument/2006/math" xmlns:a14="http://schemas.microsoft.com/office/drawing/2010/main">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Water pollution - Eutrophication: remediation"/>
          <p:cNvSpPr txBox="1">
            <a:spLocks noGrp="1"/>
          </p:cNvSpPr>
          <p:nvPr>
            <p:ph type="title"/>
          </p:nvPr>
        </p:nvSpPr>
        <p:spPr>
          <a:prstGeom prst="rect">
            <a:avLst/>
          </a:prstGeom>
        </p:spPr>
        <p:txBody>
          <a:bodyPr/>
          <a:lstStyle>
            <a:lvl1pPr marL="224027" indent="-224027" defTabSz="572516">
              <a:buSzPct val="80000"/>
              <a:buBlip>
                <a:blip r:embed="rId2"/>
              </a:buBlip>
              <a:defRPr sz="7644">
                <a:effectLst>
                  <a:outerShdw blurRad="62230" dist="12446" dir="5400000" rotWithShape="0">
                    <a:srgbClr val="000000">
                      <a:alpha val="30000"/>
                    </a:srgbClr>
                  </a:outerShdw>
                </a:effectLst>
              </a:defRPr>
            </a:lvl1pPr>
          </a:lstStyle>
          <a:p>
            <a:r>
              <a:t>Water pollution - Eutrophication: remediation</a:t>
            </a:r>
          </a:p>
        </p:txBody>
      </p:sp>
      <p:sp>
        <p:nvSpPr>
          <p:cNvPr id="303" name="Today's environmental problems are so big they can seem overwhelming, but there are steps each individual can take to help reverse dead zones.…"/>
          <p:cNvSpPr txBox="1">
            <a:spLocks noGrp="1"/>
          </p:cNvSpPr>
          <p:nvPr>
            <p:ph type="body" idx="1"/>
          </p:nvPr>
        </p:nvSpPr>
        <p:spPr>
          <a:prstGeom prst="rect">
            <a:avLst/>
          </a:prstGeom>
        </p:spPr>
        <p:txBody>
          <a:bodyPr/>
          <a:lstStyle/>
          <a:p>
            <a:pPr marL="273402" indent="-273402" defTabSz="457200">
              <a:spcBef>
                <a:spcPts val="2000"/>
              </a:spcBef>
              <a:buSzPct val="100000"/>
              <a:buChar char="•"/>
              <a:defRPr sz="2500">
                <a:solidFill>
                  <a:srgbClr val="282828"/>
                </a:solidFill>
                <a:latin typeface="Helvetica"/>
                <a:ea typeface="Helvetica"/>
                <a:cs typeface="Helvetica"/>
                <a:sym typeface="Helvetica"/>
              </a:defRPr>
            </a:pPr>
            <a:r>
              <a:t>Today's environmental problems are so big they can seem overwhelming, but there are steps each individual can take to help reverse dead zones. </a:t>
            </a:r>
          </a:p>
          <a:p>
            <a:pPr marL="273402" indent="-273402" defTabSz="457200">
              <a:spcBef>
                <a:spcPts val="2000"/>
              </a:spcBef>
              <a:buSzPct val="100000"/>
              <a:buChar char="•"/>
              <a:defRPr sz="2500">
                <a:solidFill>
                  <a:srgbClr val="282828"/>
                </a:solidFill>
                <a:latin typeface="Helvetica"/>
                <a:ea typeface="Helvetica"/>
                <a:cs typeface="Helvetica"/>
                <a:sym typeface="Helvetica"/>
              </a:defRPr>
            </a:pPr>
            <a:r>
              <a:t>Minimize water usage.</a:t>
            </a:r>
          </a:p>
          <a:p>
            <a:pPr marL="273402" indent="-273402" defTabSz="457200">
              <a:spcBef>
                <a:spcPts val="2000"/>
              </a:spcBef>
              <a:buSzPct val="100000"/>
              <a:buChar char="•"/>
              <a:defRPr sz="2500">
                <a:solidFill>
                  <a:srgbClr val="282828"/>
                </a:solidFill>
                <a:latin typeface="Helvetica"/>
                <a:ea typeface="Helvetica"/>
                <a:cs typeface="Helvetica"/>
                <a:sym typeface="Helvetica"/>
              </a:defRPr>
            </a:pPr>
            <a:r>
              <a:t>Avoid </a:t>
            </a:r>
            <a:r>
              <a:rPr>
                <a:hlinkClick r:id="rId3"/>
              </a:rPr>
              <a:t>using fertilizers</a:t>
            </a:r>
            <a:r>
              <a:t>. At least you can rotate garden crops to naturally replenish the soil.</a:t>
            </a:r>
          </a:p>
          <a:p>
            <a:pPr marL="273402" indent="-273402" defTabSz="457200">
              <a:spcBef>
                <a:spcPts val="2000"/>
              </a:spcBef>
              <a:buSzPct val="100000"/>
              <a:buChar char="•"/>
              <a:defRPr sz="2500">
                <a:solidFill>
                  <a:srgbClr val="282828"/>
                </a:solidFill>
                <a:latin typeface="Helvetica"/>
                <a:ea typeface="Helvetica"/>
                <a:cs typeface="Helvetica"/>
                <a:sym typeface="Helvetica"/>
              </a:defRPr>
            </a:pPr>
            <a:r>
              <a:t>Be mindful of air pollution. Drive less and reduce power consumption in the home.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stics"/>
          <p:cNvSpPr txBox="1">
            <a:spLocks noGrp="1"/>
          </p:cNvSpPr>
          <p:nvPr>
            <p:ph type="title"/>
          </p:nvPr>
        </p:nvSpPr>
        <p:spPr>
          <a:xfrm>
            <a:off x="569474" y="254000"/>
            <a:ext cx="12006955" cy="2438400"/>
          </a:xfrm>
          <a:prstGeom prst="rect">
            <a:avLst/>
          </a:prstGeom>
        </p:spPr>
        <p:txBody>
          <a:bodyPr/>
          <a:lstStyle/>
          <a:p>
            <a:r>
              <a:t>Plastics</a:t>
            </a:r>
          </a:p>
        </p:txBody>
      </p:sp>
      <p:pic>
        <p:nvPicPr>
          <p:cNvPr id="306" name="图像" descr="图像"/>
          <p:cNvPicPr>
            <a:picLocks noChangeAspect="1"/>
          </p:cNvPicPr>
          <p:nvPr/>
        </p:nvPicPr>
        <p:blipFill>
          <a:blip r:embed="rId2"/>
          <a:stretch>
            <a:fillRect/>
          </a:stretch>
        </p:blipFill>
        <p:spPr>
          <a:xfrm>
            <a:off x="57532" y="2535073"/>
            <a:ext cx="10735566" cy="7162157"/>
          </a:xfrm>
          <a:prstGeom prst="rect">
            <a:avLst/>
          </a:prstGeom>
          <a:ln w="12700">
            <a:miter lim="400000"/>
          </a:ln>
        </p:spPr>
      </p:pic>
      <p:pic>
        <p:nvPicPr>
          <p:cNvPr id="307" name="图像" descr="图像"/>
          <p:cNvPicPr>
            <a:picLocks noChangeAspect="1"/>
          </p:cNvPicPr>
          <p:nvPr/>
        </p:nvPicPr>
        <p:blipFill>
          <a:blip r:embed="rId3"/>
          <a:stretch>
            <a:fillRect/>
          </a:stretch>
        </p:blipFill>
        <p:spPr>
          <a:xfrm>
            <a:off x="2902144" y="2374900"/>
            <a:ext cx="9753601" cy="65024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307"/>
                                        </p:tgtEl>
                                        <p:attrNameLst>
                                          <p:attrName>style.visibility</p:attrName>
                                        </p:attrNameLst>
                                      </p:cBhvr>
                                      <p:to>
                                        <p:strVal val="visible"/>
                                      </p:to>
                                    </p:set>
                                    <p:animEffect transition="in" filter="fade">
                                      <p:cBhvr>
                                        <p:cTn id="7" dur="7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C2C4C-77B0-6448-97DC-A022A6354EEE}"/>
              </a:ext>
            </a:extLst>
          </p:cNvPr>
          <p:cNvSpPr>
            <a:spLocks noGrp="1"/>
          </p:cNvSpPr>
          <p:nvPr>
            <p:ph type="title"/>
          </p:nvPr>
        </p:nvSpPr>
        <p:spPr/>
        <p:txBody>
          <a:bodyPr/>
          <a:lstStyle/>
          <a:p>
            <a:r>
              <a:rPr kumimoji="1" lang="en-US" altLang="zh-CN" dirty="0"/>
              <a:t>Videos</a:t>
            </a:r>
            <a:endParaRPr kumimoji="1" lang="zh-CN" altLang="en-US" dirty="0"/>
          </a:p>
        </p:txBody>
      </p:sp>
      <p:sp>
        <p:nvSpPr>
          <p:cNvPr id="3" name="文本占位符 2">
            <a:extLst>
              <a:ext uri="{FF2B5EF4-FFF2-40B4-BE49-F238E27FC236}">
                <a16:creationId xmlns:a16="http://schemas.microsoft.com/office/drawing/2014/main" id="{9D45908E-BA2F-3846-A4F4-38AD8C073063}"/>
              </a:ext>
            </a:extLst>
          </p:cNvPr>
          <p:cNvSpPr>
            <a:spLocks noGrp="1"/>
          </p:cNvSpPr>
          <p:nvPr>
            <p:ph type="body" idx="1"/>
          </p:nvPr>
        </p:nvSpPr>
        <p:spPr/>
        <p:txBody>
          <a:bodyPr/>
          <a:lstStyle/>
          <a:p>
            <a:r>
              <a:rPr kumimoji="1" lang="en-US" altLang="zh-CN" dirty="0"/>
              <a:t>1. </a:t>
            </a:r>
            <a:r>
              <a:rPr lang="en" altLang="zh-CN" dirty="0">
                <a:hlinkClick r:id="rId2"/>
              </a:rPr>
              <a:t>Plastics 101 - National Geographic.mp4</a:t>
            </a:r>
            <a:endParaRPr lang="en" altLang="zh-CN" dirty="0"/>
          </a:p>
          <a:p>
            <a:r>
              <a:rPr kumimoji="1" lang="en" altLang="zh-CN" dirty="0"/>
              <a:t>plastic production process, bioplastics</a:t>
            </a:r>
          </a:p>
          <a:p>
            <a:r>
              <a:rPr kumimoji="1" lang="en" altLang="zh-CN" dirty="0"/>
              <a:t>2. </a:t>
            </a:r>
            <a:r>
              <a:rPr lang="en" altLang="zh-CN" dirty="0">
                <a:hlinkClick r:id="rId3"/>
              </a:rPr>
              <a:t>What really happens to the plastic you throw away - Emma Bryce.mp4</a:t>
            </a:r>
            <a:endParaRPr lang="zh-CN" altLang="en-US" dirty="0"/>
          </a:p>
          <a:p>
            <a:r>
              <a:rPr kumimoji="1" lang="en-US" altLang="zh-CN" dirty="0"/>
              <a:t>plastic travelling journey</a:t>
            </a:r>
            <a:endParaRPr kumimoji="1" lang="zh-CN" altLang="en-US" dirty="0"/>
          </a:p>
        </p:txBody>
      </p:sp>
    </p:spTree>
    <p:extLst>
      <p:ext uri="{BB962C8B-B14F-4D97-AF65-F5344CB8AC3E}">
        <p14:creationId xmlns:p14="http://schemas.microsoft.com/office/powerpoint/2010/main" val="368827964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stics"/>
          <p:cNvSpPr txBox="1">
            <a:spLocks noGrp="1"/>
          </p:cNvSpPr>
          <p:nvPr>
            <p:ph type="title"/>
          </p:nvPr>
        </p:nvSpPr>
        <p:spPr>
          <a:prstGeom prst="rect">
            <a:avLst/>
          </a:prstGeom>
        </p:spPr>
        <p:txBody>
          <a:bodyPr/>
          <a:lstStyle>
            <a:lvl1pPr marL="228600" indent="-228600">
              <a:buSzPct val="80000"/>
              <a:buBlip>
                <a:blip r:embed="rId2"/>
              </a:buBlip>
            </a:lvl1pPr>
          </a:lstStyle>
          <a:p>
            <a:r>
              <a:t>Plastics</a:t>
            </a:r>
          </a:p>
        </p:txBody>
      </p:sp>
      <p:sp>
        <p:nvSpPr>
          <p:cNvPr id="310" name="According to the trade association PlasticsEurope,…"/>
          <p:cNvSpPr txBox="1">
            <a:spLocks noGrp="1"/>
          </p:cNvSpPr>
          <p:nvPr>
            <p:ph type="body" idx="1"/>
          </p:nvPr>
        </p:nvSpPr>
        <p:spPr>
          <a:xfrm>
            <a:off x="548047" y="2509301"/>
            <a:ext cx="11430001" cy="6559123"/>
          </a:xfrm>
          <a:prstGeom prst="rect">
            <a:avLst/>
          </a:prstGeom>
        </p:spPr>
        <p:txBody>
          <a:bodyPr>
            <a:normAutofit lnSpcReduction="10000"/>
          </a:bodyPr>
          <a:lstStyle/>
          <a:p>
            <a:pPr marL="305117" indent="-305117" defTabSz="425195">
              <a:lnSpc>
                <a:spcPct val="120000"/>
              </a:lnSpc>
              <a:spcBef>
                <a:spcPts val="900"/>
              </a:spcBef>
              <a:buSzPct val="100000"/>
              <a:buChar char="•"/>
              <a:defRPr sz="2790">
                <a:solidFill>
                  <a:srgbClr val="000000"/>
                </a:solidFill>
                <a:latin typeface="Helvetica"/>
                <a:ea typeface="Helvetica"/>
                <a:cs typeface="Helvetica"/>
                <a:sym typeface="Helvetica"/>
              </a:defRPr>
            </a:pPr>
            <a:r>
              <a:t>According to the </a:t>
            </a:r>
            <a:r>
              <a:rPr>
                <a:uFill>
                  <a:solidFill>
                    <a:srgbClr val="14599D"/>
                  </a:solidFill>
                </a:uFill>
                <a:hlinkClick r:id="rId3"/>
              </a:rPr>
              <a:t>trade association</a:t>
            </a:r>
            <a:r>
              <a:t> PlasticsEurope, </a:t>
            </a:r>
          </a:p>
          <a:p>
            <a:pPr marL="305117" indent="-305117" defTabSz="425195">
              <a:lnSpc>
                <a:spcPct val="120000"/>
              </a:lnSpc>
              <a:spcBef>
                <a:spcPts val="900"/>
              </a:spcBef>
              <a:buSzPct val="100000"/>
              <a:buChar char="•"/>
              <a:defRPr sz="2790">
                <a:solidFill>
                  <a:srgbClr val="000000"/>
                </a:solidFill>
                <a:latin typeface="Helvetica"/>
                <a:ea typeface="Helvetica"/>
                <a:cs typeface="Helvetica"/>
                <a:sym typeface="Helvetica"/>
              </a:defRPr>
            </a:pPr>
            <a:r>
              <a:t>world plastic production grew from some 1.5 million tonnes (about 1.7 million tons) per year in </a:t>
            </a:r>
            <a:r>
              <a:rPr b="1"/>
              <a:t>1950</a:t>
            </a:r>
            <a:r>
              <a:t> to an estimated 275 million tonnes (303.1 million tons) by </a:t>
            </a:r>
            <a:r>
              <a:rPr b="1"/>
              <a:t>2010</a:t>
            </a:r>
            <a:r>
              <a:t> and 359 million tonnes (nearly 396 million tons) by </a:t>
            </a:r>
            <a:r>
              <a:rPr b="1"/>
              <a:t>2018</a:t>
            </a:r>
            <a:r>
              <a:t>; </a:t>
            </a:r>
          </a:p>
          <a:p>
            <a:pPr marL="305117" indent="-305117" defTabSz="425195">
              <a:lnSpc>
                <a:spcPct val="120000"/>
              </a:lnSpc>
              <a:spcBef>
                <a:spcPts val="900"/>
              </a:spcBef>
              <a:buSzPct val="100000"/>
              <a:buChar char="•"/>
              <a:defRPr sz="2790">
                <a:solidFill>
                  <a:srgbClr val="000000"/>
                </a:solidFill>
                <a:latin typeface="Helvetica"/>
                <a:ea typeface="Helvetica"/>
                <a:cs typeface="Helvetica"/>
                <a:sym typeface="Helvetica"/>
              </a:defRPr>
            </a:pPr>
            <a:r>
              <a:t>between 4.8 million and 12.7 million tonnes (5.3 million and 14 million tons) are discarded </a:t>
            </a:r>
            <a:r>
              <a:rPr b="1"/>
              <a:t>into the </a:t>
            </a:r>
            <a:r>
              <a:rPr b="1">
                <a:uFill>
                  <a:solidFill>
                    <a:srgbClr val="14599D"/>
                  </a:solidFill>
                </a:uFill>
                <a:hlinkClick r:id="rId4"/>
              </a:rPr>
              <a:t>oceans</a:t>
            </a:r>
            <a:r>
              <a:t> annually by countries with ocean coastlines.</a:t>
            </a:r>
          </a:p>
          <a:p>
            <a:pPr marL="305117" indent="-305117" defTabSz="425195">
              <a:lnSpc>
                <a:spcPct val="120000"/>
              </a:lnSpc>
              <a:spcBef>
                <a:spcPts val="900"/>
              </a:spcBef>
              <a:buSzPct val="100000"/>
              <a:buChar char="•"/>
              <a:defRPr sz="2790">
                <a:solidFill>
                  <a:srgbClr val="000000"/>
                </a:solidFill>
                <a:latin typeface="Helvetica"/>
                <a:ea typeface="Helvetica"/>
                <a:cs typeface="Helvetica"/>
                <a:sym typeface="Helvetica"/>
              </a:defRPr>
            </a:pPr>
            <a:r>
              <a:rPr>
                <a:uFill>
                  <a:solidFill>
                    <a:srgbClr val="14599D"/>
                  </a:solidFill>
                </a:uFill>
                <a:hlinkClick r:id="rId5"/>
              </a:rPr>
              <a:t>Sunlight</a:t>
            </a:r>
            <a:r>
              <a:t> and </a:t>
            </a:r>
            <a:r>
              <a:rPr>
                <a:uFill>
                  <a:solidFill>
                    <a:srgbClr val="14599D"/>
                  </a:solidFill>
                </a:uFill>
                <a:hlinkClick r:id="rId6"/>
              </a:rPr>
              <a:t>seawater</a:t>
            </a:r>
            <a:r>
              <a:t> embrittle plastic, and eventually break down larger objects into </a:t>
            </a:r>
            <a:r>
              <a:rPr b="1"/>
              <a:t>“</a:t>
            </a:r>
            <a:r>
              <a:rPr b="1">
                <a:uFill>
                  <a:solidFill>
                    <a:srgbClr val="14599D"/>
                  </a:solidFill>
                </a:uFill>
                <a:hlinkClick r:id="rId7"/>
              </a:rPr>
              <a:t>microplastics</a:t>
            </a:r>
            <a:r>
              <a:t>”.</a:t>
            </a:r>
          </a:p>
          <a:p>
            <a:pPr marL="305117" indent="-305117" defTabSz="425195">
              <a:lnSpc>
                <a:spcPct val="120000"/>
              </a:lnSpc>
              <a:spcBef>
                <a:spcPts val="900"/>
              </a:spcBef>
              <a:buSzPct val="100000"/>
              <a:buChar char="•"/>
              <a:defRPr sz="2790">
                <a:solidFill>
                  <a:srgbClr val="000000"/>
                </a:solidFill>
                <a:latin typeface="Helvetica"/>
                <a:ea typeface="Helvetica"/>
                <a:cs typeface="Helvetica"/>
                <a:sym typeface="Helvetica"/>
              </a:defRPr>
            </a:pPr>
            <a:r>
              <a:rPr b="1">
                <a:uFill>
                  <a:solidFill>
                    <a:srgbClr val="14599D"/>
                  </a:solidFill>
                </a:uFill>
              </a:rPr>
              <a:t>Recycling</a:t>
            </a:r>
            <a:r>
              <a:rPr b="1"/>
              <a:t> rates</a:t>
            </a:r>
            <a:r>
              <a:t> vary dramatically from country to country, with only northern European countries obtaining rates greater than 50 percent.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What’s bad about plastics?"/>
          <p:cNvSpPr txBox="1">
            <a:spLocks noGrp="1"/>
          </p:cNvSpPr>
          <p:nvPr>
            <p:ph type="title"/>
          </p:nvPr>
        </p:nvSpPr>
        <p:spPr>
          <a:prstGeom prst="rect">
            <a:avLst/>
          </a:prstGeom>
        </p:spPr>
        <p:txBody>
          <a:bodyPr/>
          <a:lstStyle/>
          <a:p>
            <a:r>
              <a:t>What’s bad about plastics?</a:t>
            </a:r>
          </a:p>
        </p:txBody>
      </p:sp>
      <p:sp>
        <p:nvSpPr>
          <p:cNvPr id="313" name="1. persistent, not biodegradable.…"/>
          <p:cNvSpPr txBox="1">
            <a:spLocks noGrp="1"/>
          </p:cNvSpPr>
          <p:nvPr>
            <p:ph type="body" idx="1"/>
          </p:nvPr>
        </p:nvSpPr>
        <p:spPr>
          <a:xfrm>
            <a:off x="747507" y="2369679"/>
            <a:ext cx="11855413" cy="7150257"/>
          </a:xfrm>
          <a:prstGeom prst="rect">
            <a:avLst/>
          </a:prstGeom>
        </p:spPr>
        <p:txBody>
          <a:bodyPr>
            <a:normAutofit lnSpcReduction="10000"/>
          </a:bodyPr>
          <a:lstStyle/>
          <a:p>
            <a:pPr marL="0" indent="0" defTabSz="425195">
              <a:spcBef>
                <a:spcPts val="1800"/>
              </a:spcBef>
              <a:buSzTx/>
              <a:buNone/>
              <a:defRPr sz="2790">
                <a:solidFill>
                  <a:srgbClr val="565F5F"/>
                </a:solidFill>
                <a:latin typeface="Helvetica"/>
                <a:ea typeface="Helvetica"/>
                <a:cs typeface="Helvetica"/>
                <a:sym typeface="Helvetica"/>
              </a:defRPr>
            </a:pPr>
            <a:r>
              <a:rPr dirty="0"/>
              <a:t>1. persistent, not </a:t>
            </a:r>
            <a:r>
              <a:rPr dirty="0">
                <a:hlinkClick r:id="rId3"/>
              </a:rPr>
              <a:t>biodegradable</a:t>
            </a:r>
            <a:r>
              <a:rPr dirty="0"/>
              <a:t>. </a:t>
            </a:r>
          </a:p>
          <a:p>
            <a:pPr marL="0" indent="0" defTabSz="425195">
              <a:spcBef>
                <a:spcPts val="1800"/>
              </a:spcBef>
              <a:buSzTx/>
              <a:buNone/>
              <a:defRPr sz="2790">
                <a:solidFill>
                  <a:srgbClr val="565F5F"/>
                </a:solidFill>
                <a:latin typeface="Helvetica"/>
                <a:ea typeface="Helvetica"/>
                <a:cs typeface="Helvetica"/>
                <a:sym typeface="Helvetica"/>
              </a:defRPr>
            </a:pPr>
            <a:r>
              <a:rPr dirty="0"/>
              <a:t>They may take hundreds of years or more to break down into ever smaller particles</a:t>
            </a:r>
            <a:r>
              <a:rPr lang="en-US" dirty="0"/>
              <a:t> (microplastics)</a:t>
            </a:r>
            <a:r>
              <a:rPr dirty="0"/>
              <a:t> that continue to pollute the soil and water.</a:t>
            </a:r>
          </a:p>
          <a:p>
            <a:pPr marL="0" indent="0" defTabSz="425195">
              <a:spcBef>
                <a:spcPts val="1800"/>
              </a:spcBef>
              <a:buSzTx/>
              <a:buNone/>
              <a:defRPr sz="2790">
                <a:solidFill>
                  <a:srgbClr val="565F5F"/>
                </a:solidFill>
                <a:latin typeface="Helvetica"/>
                <a:ea typeface="Helvetica"/>
                <a:cs typeface="Helvetica"/>
                <a:sym typeface="Helvetica"/>
              </a:defRPr>
            </a:pPr>
            <a:r>
              <a:rPr dirty="0"/>
              <a:t>2. clog drainage infrastructure</a:t>
            </a:r>
          </a:p>
          <a:p>
            <a:pPr marL="0" indent="0" defTabSz="425195">
              <a:spcBef>
                <a:spcPts val="1800"/>
              </a:spcBef>
              <a:buSzTx/>
              <a:buNone/>
              <a:defRPr sz="2790">
                <a:solidFill>
                  <a:srgbClr val="565F5F"/>
                </a:solidFill>
                <a:latin typeface="Helvetica"/>
                <a:ea typeface="Helvetica"/>
                <a:cs typeface="Helvetica"/>
                <a:sym typeface="Helvetica"/>
              </a:defRPr>
            </a:pPr>
            <a:r>
              <a:rPr dirty="0"/>
              <a:t>3. Animals </a:t>
            </a:r>
            <a:r>
              <a:rPr dirty="0">
                <a:highlight>
                  <a:srgbClr val="FFFF00"/>
                </a:highlight>
              </a:rPr>
              <a:t>mistake them for food</a:t>
            </a:r>
            <a:r>
              <a:rPr dirty="0"/>
              <a:t>. Birds and fish die after swallowing or choking on discarded plastic bags. Plastics accumulate, fill their stomachs, causing them to starve.</a:t>
            </a:r>
          </a:p>
          <a:p>
            <a:pPr marL="0" indent="0" defTabSz="425195">
              <a:spcBef>
                <a:spcPts val="1800"/>
              </a:spcBef>
              <a:buSzTx/>
              <a:buNone/>
              <a:defRPr sz="2790">
                <a:solidFill>
                  <a:srgbClr val="565F5F"/>
                </a:solidFill>
                <a:latin typeface="Helvetica"/>
                <a:ea typeface="Helvetica"/>
                <a:cs typeface="Helvetica"/>
                <a:sym typeface="Helvetica"/>
              </a:defRPr>
            </a:pPr>
            <a:r>
              <a:rPr dirty="0"/>
              <a:t>4. Cause </a:t>
            </a:r>
            <a:r>
              <a:rPr dirty="0">
                <a:highlight>
                  <a:srgbClr val="FFFF00"/>
                </a:highlight>
              </a:rPr>
              <a:t>entanglement</a:t>
            </a:r>
            <a:r>
              <a:rPr dirty="0"/>
              <a:t>, where it trap wildlife</a:t>
            </a:r>
          </a:p>
          <a:p>
            <a:pPr marL="0" indent="0" defTabSz="425195">
              <a:spcBef>
                <a:spcPts val="1800"/>
              </a:spcBef>
              <a:buSzTx/>
              <a:buNone/>
              <a:defRPr sz="2790">
                <a:solidFill>
                  <a:srgbClr val="565F5F"/>
                </a:solidFill>
                <a:latin typeface="Helvetica"/>
                <a:ea typeface="Helvetica"/>
                <a:cs typeface="Helvetica"/>
                <a:sym typeface="Helvetica"/>
              </a:defRPr>
            </a:pPr>
            <a:r>
              <a:rPr dirty="0"/>
              <a:t>5. Cause aesthetic blight, spoil the landscape.</a:t>
            </a:r>
          </a:p>
          <a:p>
            <a:pPr marL="0" indent="0" defTabSz="425195">
              <a:spcBef>
                <a:spcPts val="1800"/>
              </a:spcBef>
              <a:buSzTx/>
              <a:buNone/>
              <a:defRPr sz="2790">
                <a:solidFill>
                  <a:srgbClr val="565F5F"/>
                </a:solidFill>
                <a:latin typeface="Helvetica"/>
                <a:ea typeface="Helvetica"/>
                <a:cs typeface="Helvetica"/>
                <a:sym typeface="Helvetica"/>
              </a:defRPr>
            </a:pPr>
            <a:r>
              <a:rPr dirty="0"/>
              <a:t>6. Release toxic compounds used in its manufacture, such as phthalates, </a:t>
            </a:r>
            <a:r>
              <a:rPr dirty="0">
                <a:hlinkClick r:id="rId4"/>
              </a:rPr>
              <a:t>bisphenol A</a:t>
            </a:r>
            <a:r>
              <a:rPr dirty="0"/>
              <a:t> (BPA), and </a:t>
            </a:r>
            <a:r>
              <a:rPr dirty="0">
                <a:hlinkClick r:id="rId5"/>
              </a:rPr>
              <a:t>polybrominated diphenyl ether</a:t>
            </a:r>
            <a:r>
              <a:rPr dirty="0"/>
              <a:t> (PBDE). </a:t>
            </a:r>
          </a:p>
          <a:p>
            <a:pPr marL="0" indent="0" defTabSz="425195">
              <a:spcBef>
                <a:spcPts val="1800"/>
              </a:spcBef>
              <a:buSzTx/>
              <a:buNone/>
              <a:defRPr sz="2790">
                <a:solidFill>
                  <a:srgbClr val="565F5F"/>
                </a:solidFill>
                <a:latin typeface="Helvetica"/>
                <a:ea typeface="Helvetica"/>
                <a:cs typeface="Helvetica"/>
                <a:sym typeface="Helvetica"/>
              </a:defRPr>
            </a:pPr>
            <a:r>
              <a:rPr dirty="0"/>
              <a:t>All these compounds have been detected in </a:t>
            </a:r>
            <a:r>
              <a:rPr dirty="0">
                <a:uFill>
                  <a:solidFill>
                    <a:srgbClr val="14599D"/>
                  </a:solidFill>
                </a:uFill>
                <a:hlinkClick r:id="rId6"/>
              </a:rPr>
              <a:t>humans</a:t>
            </a:r>
            <a:r>
              <a:rPr dirty="0"/>
              <a:t> and are known to disrupt the </a:t>
            </a:r>
            <a:r>
              <a:rPr dirty="0">
                <a:uFill>
                  <a:solidFill>
                    <a:srgbClr val="14599D"/>
                  </a:solidFill>
                </a:uFill>
                <a:hlinkClick r:id="rId7"/>
              </a:rPr>
              <a:t>endocrine system</a:t>
            </a:r>
            <a:r>
              <a:rPr dirty="0"/>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313">
                                            <p:bg/>
                                          </p:spTgt>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fill="hold"/>
                                        <p:tgtEl>
                                          <p:spTgt spid="31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fill="hold"/>
                                        <p:tgtEl>
                                          <p:spTgt spid="31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fill="hold"/>
                                        <p:tgtEl>
                                          <p:spTgt spid="31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fill="hold"/>
                                        <p:tgtEl>
                                          <p:spTgt spid="31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fill="hold"/>
                                        <p:tgtEl>
                                          <p:spTgt spid="31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fill="hold"/>
                                        <p:tgtEl>
                                          <p:spTgt spid="3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100"/>
                                  </p:iterate>
                                  <p:childTnLst>
                                    <p:set>
                                      <p:cBhvr>
                                        <p:cTn id="32" fill="hold"/>
                                        <p:tgtEl>
                                          <p:spTgt spid="31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100"/>
                                  </p:iterate>
                                  <p:childTnLst>
                                    <p:set>
                                      <p:cBhvr>
                                        <p:cTn id="36" fill="hold"/>
                                        <p:tgtEl>
                                          <p:spTgt spid="3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reenhouse effect"/>
          <p:cNvSpPr txBox="1">
            <a:spLocks noGrp="1"/>
          </p:cNvSpPr>
          <p:nvPr>
            <p:ph type="title"/>
          </p:nvPr>
        </p:nvSpPr>
        <p:spPr>
          <a:prstGeom prst="rect">
            <a:avLst/>
          </a:prstGeom>
        </p:spPr>
        <p:txBody>
          <a:bodyPr/>
          <a:lstStyle/>
          <a:p>
            <a:r>
              <a:t>Greenhouse effect</a:t>
            </a:r>
          </a:p>
        </p:txBody>
      </p:sp>
      <p:pic>
        <p:nvPicPr>
          <p:cNvPr id="132" name="Figure-1-Schematics-of-the-Greenhouse-Gas-Effect.jpeg" descr="Figure-1-Schematics-of-the-Greenhouse-Gas-Effect.jpeg"/>
          <p:cNvPicPr>
            <a:picLocks noChangeAspect="1"/>
          </p:cNvPicPr>
          <p:nvPr/>
        </p:nvPicPr>
        <p:blipFill>
          <a:blip r:embed="rId3"/>
          <a:stretch>
            <a:fillRect/>
          </a:stretch>
        </p:blipFill>
        <p:spPr>
          <a:xfrm>
            <a:off x="41677" y="2647149"/>
            <a:ext cx="9195719" cy="7067023"/>
          </a:xfrm>
          <a:prstGeom prst="rect">
            <a:avLst/>
          </a:prstGeom>
          <a:ln w="12700">
            <a:miter lim="400000"/>
          </a:ln>
        </p:spPr>
      </p:pic>
      <p:pic>
        <p:nvPicPr>
          <p:cNvPr id="133" name="th-8.jpeg" descr="th-8.jpeg"/>
          <p:cNvPicPr>
            <a:picLocks noChangeAspect="1"/>
          </p:cNvPicPr>
          <p:nvPr/>
        </p:nvPicPr>
        <p:blipFill>
          <a:blip r:embed="rId4"/>
          <a:stretch>
            <a:fillRect/>
          </a:stretch>
        </p:blipFill>
        <p:spPr>
          <a:xfrm>
            <a:off x="9250496" y="5778575"/>
            <a:ext cx="3754567" cy="303494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32"/>
                                        </p:tgtEl>
                                        <p:attrNameLst>
                                          <p:attrName>style.visibility</p:attrName>
                                        </p:attrNameLst>
                                      </p:cBhvr>
                                      <p:to>
                                        <p:strVal val="visible"/>
                                      </p:to>
                                    </p:set>
                                    <p:animEffect transition="in" filter="dissolve">
                                      <p:cBhvr>
                                        <p:cTn id="7" dur="10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iterate>
                                    <p:tmAbs val="0"/>
                                  </p:iterate>
                                  <p:childTnLst>
                                    <p:set>
                                      <p:cBhvr>
                                        <p:cTn id="11" fill="hold"/>
                                        <p:tgtEl>
                                          <p:spTgt spid="133"/>
                                        </p:tgtEl>
                                        <p:attrNameLst>
                                          <p:attrName>style.visibility</p:attrName>
                                        </p:attrNameLst>
                                      </p:cBhvr>
                                      <p:to>
                                        <p:strVal val="visible"/>
                                      </p:to>
                                    </p:set>
                                    <p:animEffect transition="in" filter="blinds(vertical)">
                                      <p:cBhvr>
                                        <p:cTn id="12"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advAuto="0"/>
      <p:bldP spid="133"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stic kills!"/>
          <p:cNvSpPr txBox="1">
            <a:spLocks noGrp="1"/>
          </p:cNvSpPr>
          <p:nvPr>
            <p:ph type="title"/>
          </p:nvPr>
        </p:nvSpPr>
        <p:spPr>
          <a:prstGeom prst="rect">
            <a:avLst/>
          </a:prstGeom>
        </p:spPr>
        <p:txBody>
          <a:bodyPr/>
          <a:lstStyle/>
          <a:p>
            <a:r>
              <a:t>Plastic kills!</a:t>
            </a:r>
          </a:p>
        </p:txBody>
      </p:sp>
      <p:pic>
        <p:nvPicPr>
          <p:cNvPr id="318" name="图像" descr="图像"/>
          <p:cNvPicPr>
            <a:picLocks noChangeAspect="1"/>
          </p:cNvPicPr>
          <p:nvPr/>
        </p:nvPicPr>
        <p:blipFill>
          <a:blip r:embed="rId2"/>
          <a:stretch>
            <a:fillRect/>
          </a:stretch>
        </p:blipFill>
        <p:spPr>
          <a:xfrm>
            <a:off x="279244" y="6229044"/>
            <a:ext cx="6886025" cy="3180612"/>
          </a:xfrm>
          <a:prstGeom prst="rect">
            <a:avLst/>
          </a:prstGeom>
          <a:ln w="12700">
            <a:miter lim="400000"/>
          </a:ln>
        </p:spPr>
      </p:pic>
      <p:pic>
        <p:nvPicPr>
          <p:cNvPr id="319" name="图像" descr="图像"/>
          <p:cNvPicPr>
            <a:picLocks noChangeAspect="1"/>
          </p:cNvPicPr>
          <p:nvPr/>
        </p:nvPicPr>
        <p:blipFill>
          <a:blip r:embed="rId3"/>
          <a:stretch>
            <a:fillRect/>
          </a:stretch>
        </p:blipFill>
        <p:spPr>
          <a:xfrm>
            <a:off x="5314081" y="2322899"/>
            <a:ext cx="5542301" cy="3365689"/>
          </a:xfrm>
          <a:prstGeom prst="rect">
            <a:avLst/>
          </a:prstGeom>
          <a:ln w="12700">
            <a:miter lim="400000"/>
          </a:ln>
        </p:spPr>
      </p:pic>
      <p:pic>
        <p:nvPicPr>
          <p:cNvPr id="320" name="图像" descr="图像"/>
          <p:cNvPicPr>
            <a:picLocks noChangeAspect="1"/>
          </p:cNvPicPr>
          <p:nvPr/>
        </p:nvPicPr>
        <p:blipFill>
          <a:blip r:embed="rId4"/>
          <a:stretch>
            <a:fillRect/>
          </a:stretch>
        </p:blipFill>
        <p:spPr>
          <a:xfrm>
            <a:off x="250415" y="2392000"/>
            <a:ext cx="4854936" cy="3641202"/>
          </a:xfrm>
          <a:prstGeom prst="rect">
            <a:avLst/>
          </a:prstGeom>
          <a:ln w="12700">
            <a:miter lim="400000"/>
          </a:ln>
        </p:spPr>
      </p:pic>
      <p:pic>
        <p:nvPicPr>
          <p:cNvPr id="321" name="图像" descr="图像"/>
          <p:cNvPicPr>
            <a:picLocks noChangeAspect="1"/>
          </p:cNvPicPr>
          <p:nvPr/>
        </p:nvPicPr>
        <p:blipFill>
          <a:blip r:embed="rId5"/>
          <a:stretch>
            <a:fillRect/>
          </a:stretch>
        </p:blipFill>
        <p:spPr>
          <a:xfrm>
            <a:off x="6699501" y="4756812"/>
            <a:ext cx="5922931" cy="467599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20"/>
                                        </p:tgtEl>
                                        <p:attrNameLst>
                                          <p:attrName>style.visibility</p:attrName>
                                        </p:attrNameLst>
                                      </p:cBhvr>
                                      <p:to>
                                        <p:strVal val="visible"/>
                                      </p:to>
                                    </p:set>
                                    <p:animEffect transition="in" filter="box(out)">
                                      <p:cBhvr>
                                        <p:cTn id="7" dur="7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319"/>
                                        </p:tgtEl>
                                        <p:attrNameLst>
                                          <p:attrName>style.visibility</p:attrName>
                                        </p:attrNameLst>
                                      </p:cBhvr>
                                      <p:to>
                                        <p:strVal val="visible"/>
                                      </p:to>
                                    </p:set>
                                    <p:animEffect transition="in" filter="box(out)">
                                      <p:cBhvr>
                                        <p:cTn id="12" dur="700"/>
                                        <p:tgtEl>
                                          <p:spTgt spid="31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318"/>
                                        </p:tgtEl>
                                        <p:attrNameLst>
                                          <p:attrName>style.visibility</p:attrName>
                                        </p:attrNameLst>
                                      </p:cBhvr>
                                      <p:to>
                                        <p:strVal val="visible"/>
                                      </p:to>
                                    </p:set>
                                    <p:animEffect transition="in" filter="box(out)">
                                      <p:cBhvr>
                                        <p:cTn id="17" dur="700"/>
                                        <p:tgtEl>
                                          <p:spTgt spid="3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iterate>
                                    <p:tmAbs val="0"/>
                                  </p:iterate>
                                  <p:childTnLst>
                                    <p:set>
                                      <p:cBhvr>
                                        <p:cTn id="21" fill="hold"/>
                                        <p:tgtEl>
                                          <p:spTgt spid="321"/>
                                        </p:tgtEl>
                                        <p:attrNameLst>
                                          <p:attrName>style.visibility</p:attrName>
                                        </p:attrNameLst>
                                      </p:cBhvr>
                                      <p:to>
                                        <p:strVal val="visible"/>
                                      </p:to>
                                    </p:set>
                                    <p:animEffect transition="in" filter="box(out)">
                                      <p:cBhvr>
                                        <p:cTn id="22" dur="7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advAuto="0"/>
      <p:bldP spid="319" grpId="0" animBg="1" advAuto="0"/>
      <p:bldP spid="320" grpId="0" animBg="1" advAuto="0"/>
      <p:bldP spid="32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stic kills!"/>
          <p:cNvSpPr txBox="1">
            <a:spLocks noGrp="1"/>
          </p:cNvSpPr>
          <p:nvPr>
            <p:ph type="title"/>
          </p:nvPr>
        </p:nvSpPr>
        <p:spPr>
          <a:xfrm>
            <a:off x="787400" y="14647"/>
            <a:ext cx="11430000" cy="1458398"/>
          </a:xfrm>
          <a:prstGeom prst="rect">
            <a:avLst/>
          </a:prstGeom>
        </p:spPr>
        <p:txBody>
          <a:bodyPr/>
          <a:lstStyle/>
          <a:p>
            <a:r>
              <a:t>Plastic kills!</a:t>
            </a:r>
          </a:p>
        </p:txBody>
      </p:sp>
      <p:pic>
        <p:nvPicPr>
          <p:cNvPr id="324" name="图像" descr="图像"/>
          <p:cNvPicPr>
            <a:picLocks noChangeAspect="1"/>
          </p:cNvPicPr>
          <p:nvPr/>
        </p:nvPicPr>
        <p:blipFill>
          <a:blip r:embed="rId2"/>
          <a:stretch>
            <a:fillRect/>
          </a:stretch>
        </p:blipFill>
        <p:spPr>
          <a:xfrm>
            <a:off x="53488" y="1281687"/>
            <a:ext cx="6515101" cy="4318001"/>
          </a:xfrm>
          <a:prstGeom prst="rect">
            <a:avLst/>
          </a:prstGeom>
          <a:ln w="12700">
            <a:miter lim="400000"/>
          </a:ln>
        </p:spPr>
      </p:pic>
      <p:pic>
        <p:nvPicPr>
          <p:cNvPr id="325" name="图像" descr="图像"/>
          <p:cNvPicPr>
            <a:picLocks noChangeAspect="1"/>
          </p:cNvPicPr>
          <p:nvPr/>
        </p:nvPicPr>
        <p:blipFill>
          <a:blip r:embed="rId3"/>
          <a:stretch>
            <a:fillRect/>
          </a:stretch>
        </p:blipFill>
        <p:spPr>
          <a:xfrm>
            <a:off x="71774" y="5524096"/>
            <a:ext cx="7316260" cy="4116402"/>
          </a:xfrm>
          <a:prstGeom prst="rect">
            <a:avLst/>
          </a:prstGeom>
          <a:ln w="12700">
            <a:miter lim="400000"/>
          </a:ln>
        </p:spPr>
      </p:pic>
      <p:pic>
        <p:nvPicPr>
          <p:cNvPr id="326" name="图像" descr="图像"/>
          <p:cNvPicPr>
            <a:picLocks noChangeAspect="1"/>
          </p:cNvPicPr>
          <p:nvPr/>
        </p:nvPicPr>
        <p:blipFill>
          <a:blip r:embed="rId4"/>
          <a:stretch>
            <a:fillRect/>
          </a:stretch>
        </p:blipFill>
        <p:spPr>
          <a:xfrm>
            <a:off x="7504686" y="5624167"/>
            <a:ext cx="5221680" cy="3916260"/>
          </a:xfrm>
          <a:prstGeom prst="rect">
            <a:avLst/>
          </a:prstGeom>
          <a:ln w="12700">
            <a:miter lim="400000"/>
          </a:ln>
        </p:spPr>
      </p:pic>
      <p:pic>
        <p:nvPicPr>
          <p:cNvPr id="327" name="unnamed (2).jpg" descr="unnamed (2).jpg"/>
          <p:cNvPicPr>
            <a:picLocks noChangeAspect="1"/>
          </p:cNvPicPr>
          <p:nvPr/>
        </p:nvPicPr>
        <p:blipFill>
          <a:blip r:embed="rId5"/>
          <a:stretch>
            <a:fillRect/>
          </a:stretch>
        </p:blipFill>
        <p:spPr>
          <a:xfrm>
            <a:off x="6618492" y="1351537"/>
            <a:ext cx="6350001" cy="4178301"/>
          </a:xfrm>
          <a:prstGeom prst="rect">
            <a:avLst/>
          </a:prstGeom>
          <a:ln w="12700">
            <a:miter lim="400000"/>
          </a:ln>
        </p:spPr>
      </p:pic>
      <p:pic>
        <p:nvPicPr>
          <p:cNvPr id="328" name="图像" descr="图像"/>
          <p:cNvPicPr>
            <a:picLocks noChangeAspect="1"/>
          </p:cNvPicPr>
          <p:nvPr/>
        </p:nvPicPr>
        <p:blipFill>
          <a:blip r:embed="rId6"/>
          <a:stretch>
            <a:fillRect/>
          </a:stretch>
        </p:blipFill>
        <p:spPr>
          <a:xfrm>
            <a:off x="3051739" y="3233324"/>
            <a:ext cx="8944955" cy="478555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iterate>
                                    <p:tmAbs val="0"/>
                                  </p:iterate>
                                  <p:childTnLst>
                                    <p:set>
                                      <p:cBhvr>
                                        <p:cTn id="6" fill="hold"/>
                                        <p:tgtEl>
                                          <p:spTgt spid="324"/>
                                        </p:tgtEl>
                                        <p:attrNameLst>
                                          <p:attrName>style.visibility</p:attrName>
                                        </p:attrNameLst>
                                      </p:cBhvr>
                                      <p:to>
                                        <p:strVal val="visible"/>
                                      </p:to>
                                    </p:set>
                                    <p:animEffect transition="in" filter="blinds(vertical)">
                                      <p:cBhvr>
                                        <p:cTn id="7" dur="7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iterate>
                                    <p:tmAbs val="0"/>
                                  </p:iterate>
                                  <p:childTnLst>
                                    <p:set>
                                      <p:cBhvr>
                                        <p:cTn id="11" fill="hold"/>
                                        <p:tgtEl>
                                          <p:spTgt spid="327"/>
                                        </p:tgtEl>
                                        <p:attrNameLst>
                                          <p:attrName>style.visibility</p:attrName>
                                        </p:attrNameLst>
                                      </p:cBhvr>
                                      <p:to>
                                        <p:strVal val="visible"/>
                                      </p:to>
                                    </p:set>
                                    <p:animEffect transition="in" filter="blinds(vertical)">
                                      <p:cBhvr>
                                        <p:cTn id="12" dur="700"/>
                                        <p:tgtEl>
                                          <p:spTgt spid="3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iterate>
                                    <p:tmAbs val="0"/>
                                  </p:iterate>
                                  <p:childTnLst>
                                    <p:set>
                                      <p:cBhvr>
                                        <p:cTn id="16" fill="hold"/>
                                        <p:tgtEl>
                                          <p:spTgt spid="325"/>
                                        </p:tgtEl>
                                        <p:attrNameLst>
                                          <p:attrName>style.visibility</p:attrName>
                                        </p:attrNameLst>
                                      </p:cBhvr>
                                      <p:to>
                                        <p:strVal val="visible"/>
                                      </p:to>
                                    </p:set>
                                    <p:animEffect transition="in" filter="blinds(vertical)">
                                      <p:cBhvr>
                                        <p:cTn id="17" dur="7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iterate>
                                    <p:tmAbs val="0"/>
                                  </p:iterate>
                                  <p:childTnLst>
                                    <p:set>
                                      <p:cBhvr>
                                        <p:cTn id="21" fill="hold"/>
                                        <p:tgtEl>
                                          <p:spTgt spid="326"/>
                                        </p:tgtEl>
                                        <p:attrNameLst>
                                          <p:attrName>style.visibility</p:attrName>
                                        </p:attrNameLst>
                                      </p:cBhvr>
                                      <p:to>
                                        <p:strVal val="visible"/>
                                      </p:to>
                                    </p:set>
                                    <p:animEffect transition="in" filter="blinds(vertical)">
                                      <p:cBhvr>
                                        <p:cTn id="22" dur="700"/>
                                        <p:tgtEl>
                                          <p:spTgt spid="3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iterate>
                                    <p:tmAbs val="0"/>
                                  </p:iterate>
                                  <p:childTnLst>
                                    <p:set>
                                      <p:cBhvr>
                                        <p:cTn id="26" fill="hold"/>
                                        <p:tgtEl>
                                          <p:spTgt spid="328"/>
                                        </p:tgtEl>
                                        <p:attrNameLst>
                                          <p:attrName>style.visibility</p:attrName>
                                        </p:attrNameLst>
                                      </p:cBhvr>
                                      <p:to>
                                        <p:strVal val="visible"/>
                                      </p:to>
                                    </p:set>
                                    <p:animEffect transition="in" filter="blinds(vertical)">
                                      <p:cBhvr>
                                        <p:cTn id="27" dur="7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advAuto="0"/>
      <p:bldP spid="325" grpId="0" animBg="1" advAuto="0"/>
      <p:bldP spid="326" grpId="0" animBg="1" advAuto="0"/>
      <p:bldP spid="327" grpId="0" animBg="1" advAuto="0"/>
      <p:bldP spid="328"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stic kills!"/>
          <p:cNvSpPr txBox="1">
            <a:spLocks noGrp="1"/>
          </p:cNvSpPr>
          <p:nvPr>
            <p:ph type="title"/>
          </p:nvPr>
        </p:nvSpPr>
        <p:spPr>
          <a:prstGeom prst="rect">
            <a:avLst/>
          </a:prstGeom>
        </p:spPr>
        <p:txBody>
          <a:bodyPr/>
          <a:lstStyle/>
          <a:p>
            <a:r>
              <a:t>Plastic kills!</a:t>
            </a:r>
          </a:p>
        </p:txBody>
      </p:sp>
      <p:pic>
        <p:nvPicPr>
          <p:cNvPr id="331" name="图像" descr="图像"/>
          <p:cNvPicPr>
            <a:picLocks noChangeAspect="1"/>
          </p:cNvPicPr>
          <p:nvPr/>
        </p:nvPicPr>
        <p:blipFill>
          <a:blip r:embed="rId2"/>
          <a:stretch>
            <a:fillRect/>
          </a:stretch>
        </p:blipFill>
        <p:spPr>
          <a:xfrm>
            <a:off x="444500" y="3192452"/>
            <a:ext cx="12115800" cy="5842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Non-biodegradable waste"/>
          <p:cNvSpPr txBox="1">
            <a:spLocks noGrp="1"/>
          </p:cNvSpPr>
          <p:nvPr>
            <p:ph type="title"/>
          </p:nvPr>
        </p:nvSpPr>
        <p:spPr>
          <a:xfrm>
            <a:off x="-1" y="-5299"/>
            <a:ext cx="13004801" cy="2438401"/>
          </a:xfrm>
          <a:prstGeom prst="rect">
            <a:avLst/>
          </a:prstGeom>
        </p:spPr>
        <p:txBody>
          <a:bodyPr/>
          <a:lstStyle>
            <a:lvl1pPr marL="228600" indent="-228600">
              <a:buSzPct val="80000"/>
              <a:buBlip>
                <a:blip r:embed="rId2"/>
              </a:buBlip>
              <a:defRPr sz="7000"/>
            </a:lvl1pPr>
          </a:lstStyle>
          <a:p>
            <a:r>
              <a:t>Non-biodegradable waste</a:t>
            </a:r>
          </a:p>
        </p:txBody>
      </p:sp>
      <p:sp>
        <p:nvSpPr>
          <p:cNvPr id="334" name="Those industrial wastes which cannot be decomposed into non-poisonous substances are the non-biodegradable wastes.…"/>
          <p:cNvSpPr txBox="1">
            <a:spLocks noGrp="1"/>
          </p:cNvSpPr>
          <p:nvPr>
            <p:ph type="body" idx="1"/>
          </p:nvPr>
        </p:nvSpPr>
        <p:spPr>
          <a:xfrm>
            <a:off x="647777" y="1990394"/>
            <a:ext cx="11430001" cy="7613456"/>
          </a:xfrm>
          <a:prstGeom prst="rect">
            <a:avLst/>
          </a:prstGeom>
        </p:spPr>
        <p:txBody>
          <a:bodyPr>
            <a:normAutofit lnSpcReduction="10000"/>
          </a:bodyPr>
          <a:lstStyle/>
          <a:p>
            <a:pPr marL="305117" indent="-305117" defTabSz="425195">
              <a:lnSpc>
                <a:spcPct val="120000"/>
              </a:lnSpc>
              <a:spcBef>
                <a:spcPts val="1000"/>
              </a:spcBef>
              <a:buSzPct val="100000"/>
              <a:buChar char="•"/>
              <a:defRPr sz="2790">
                <a:solidFill>
                  <a:srgbClr val="565F5F"/>
                </a:solidFill>
                <a:latin typeface="Helvetica"/>
                <a:ea typeface="Helvetica"/>
                <a:cs typeface="Helvetica"/>
                <a:sym typeface="Helvetica"/>
              </a:defRPr>
            </a:pPr>
            <a:r>
              <a:rPr dirty="0"/>
              <a:t>Those industrial wastes which cannot be decomposed into non-poisonous substances are the non-biodegradable wastes. </a:t>
            </a:r>
          </a:p>
          <a:p>
            <a:pPr marL="305117" indent="-305117" defTabSz="425195">
              <a:lnSpc>
                <a:spcPct val="120000"/>
              </a:lnSpc>
              <a:spcBef>
                <a:spcPts val="1000"/>
              </a:spcBef>
              <a:buSzPct val="100000"/>
              <a:buChar char="•"/>
              <a:defRPr sz="2790">
                <a:solidFill>
                  <a:srgbClr val="565F5F"/>
                </a:solidFill>
                <a:latin typeface="Helvetica"/>
                <a:ea typeface="Helvetica"/>
                <a:cs typeface="Helvetica"/>
                <a:sym typeface="Helvetica"/>
              </a:defRPr>
            </a:pPr>
            <a:r>
              <a:rPr dirty="0"/>
              <a:t>Examples are plastics, fly ash, </a:t>
            </a:r>
            <a:r>
              <a:rPr dirty="0">
                <a:hlinkClick r:id="rId3"/>
              </a:rPr>
              <a:t>synthetic fibers</a:t>
            </a:r>
            <a:r>
              <a:rPr dirty="0"/>
              <a:t>, gypsum, silver foil, glass objects, radioactive wastes, etc. They are generated by iron and steel plants, fertilizer industries, chemical, drugs, and dyes industries. </a:t>
            </a:r>
          </a:p>
          <a:p>
            <a:pPr marL="305117" indent="-305117" defTabSz="425195">
              <a:lnSpc>
                <a:spcPct val="120000"/>
              </a:lnSpc>
              <a:spcBef>
                <a:spcPts val="1000"/>
              </a:spcBef>
              <a:buSzPct val="100000"/>
              <a:buChar char="•"/>
              <a:defRPr sz="2790">
                <a:solidFill>
                  <a:srgbClr val="565F5F"/>
                </a:solidFill>
                <a:latin typeface="Helvetica"/>
                <a:ea typeface="Helvetica"/>
                <a:cs typeface="Helvetica"/>
                <a:sym typeface="Helvetica"/>
              </a:defRPr>
            </a:pPr>
            <a:r>
              <a:rPr dirty="0"/>
              <a:t>It is estimated that about 10 to 15 percentage of the total industrial wastes are non-biodegradable and hazardous, and the rate of increase in this category of waste is only increasing every year.</a:t>
            </a:r>
          </a:p>
          <a:p>
            <a:pPr marL="305117" indent="-305117" defTabSz="425195">
              <a:lnSpc>
                <a:spcPct val="120000"/>
              </a:lnSpc>
              <a:spcBef>
                <a:spcPts val="1000"/>
              </a:spcBef>
              <a:buSzPct val="100000"/>
              <a:buChar char="•"/>
              <a:defRPr sz="2790">
                <a:solidFill>
                  <a:srgbClr val="565F5F"/>
                </a:solidFill>
                <a:latin typeface="Helvetica"/>
                <a:ea typeface="Helvetica"/>
                <a:cs typeface="Helvetica"/>
                <a:sym typeface="Helvetica"/>
              </a:defRPr>
            </a:pPr>
            <a:r>
              <a:rPr dirty="0"/>
              <a:t>They </a:t>
            </a:r>
            <a:r>
              <a:rPr b="1" dirty="0"/>
              <a:t>accumulate</a:t>
            </a:r>
            <a:r>
              <a:rPr dirty="0"/>
              <a:t> in the environment and enter the bodies of animals and plants </a:t>
            </a:r>
            <a:r>
              <a:rPr b="1" dirty="0"/>
              <a:t>causing diseases</a:t>
            </a:r>
            <a:r>
              <a:rPr dirty="0"/>
              <a:t>.</a:t>
            </a:r>
          </a:p>
          <a:p>
            <a:pPr marL="305117" indent="-305117" defTabSz="425195">
              <a:lnSpc>
                <a:spcPct val="120000"/>
              </a:lnSpc>
              <a:spcBef>
                <a:spcPts val="1000"/>
              </a:spcBef>
              <a:buSzPct val="100000"/>
              <a:buChar char="•"/>
              <a:defRPr sz="2790">
                <a:solidFill>
                  <a:srgbClr val="565F5F"/>
                </a:solidFill>
                <a:latin typeface="Helvetica"/>
                <a:ea typeface="Helvetica"/>
                <a:cs typeface="Helvetica"/>
                <a:sym typeface="Helvetica"/>
              </a:defRPr>
            </a:pPr>
            <a:r>
              <a:rPr dirty="0"/>
              <a:t>However, with the advancement in technology, several disposals, and reuse methods have been developed. Wastes from one industry are being treated and utilized in another industry. For example, the cement industry uses the slag and fly ash generated as waste by steel industries. </a:t>
            </a:r>
          </a:p>
        </p:txBody>
      </p:sp>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334">
                                            <p:bg/>
                                          </p:spTgt>
                                        </p:tgtEl>
                                        <p:attrNameLst>
                                          <p:attrName>style.visibility</p:attrName>
                                        </p:attrNameLst>
                                      </p:cBhvr>
                                      <p:to>
                                        <p:strVal val="visible"/>
                                      </p:to>
                                    </p:set>
                                    <p:anim calcmode="lin" valueType="num">
                                      <p:cBhvr>
                                        <p:cTn id="7" dur="700" fill="hold"/>
                                        <p:tgtEl>
                                          <p:spTgt spid="334">
                                            <p:bg/>
                                          </p:spTgt>
                                        </p:tgtEl>
                                        <p:attrNameLst>
                                          <p:attrName>ppt_w</p:attrName>
                                        </p:attrNameLst>
                                      </p:cBhvr>
                                      <p:tavLst>
                                        <p:tav tm="0">
                                          <p:val>
                                            <p:strVal val="4*#ppt_w"/>
                                          </p:val>
                                        </p:tav>
                                        <p:tav tm="100000">
                                          <p:val>
                                            <p:strVal val="#ppt_w"/>
                                          </p:val>
                                        </p:tav>
                                      </p:tavLst>
                                    </p:anim>
                                    <p:anim calcmode="lin" valueType="num">
                                      <p:cBhvr>
                                        <p:cTn id="8" dur="700" fill="hold"/>
                                        <p:tgtEl>
                                          <p:spTgt spid="334">
                                            <p:bg/>
                                          </p:spTgt>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0"/>
                                  </p:stCondLst>
                                  <p:iterate>
                                    <p:tmAbs val="0"/>
                                  </p:iterate>
                                  <p:childTnLst>
                                    <p:set>
                                      <p:cBhvr>
                                        <p:cTn id="10" fill="hold"/>
                                        <p:tgtEl>
                                          <p:spTgt spid="334">
                                            <p:txEl>
                                              <p:pRg st="0" end="0"/>
                                            </p:txEl>
                                          </p:spTgt>
                                        </p:tgtEl>
                                        <p:attrNameLst>
                                          <p:attrName>style.visibility</p:attrName>
                                        </p:attrNameLst>
                                      </p:cBhvr>
                                      <p:to>
                                        <p:strVal val="visible"/>
                                      </p:to>
                                    </p:set>
                                    <p:anim calcmode="lin" valueType="num">
                                      <p:cBhvr>
                                        <p:cTn id="11" dur="700" fill="hold"/>
                                        <p:tgtEl>
                                          <p:spTgt spid="334">
                                            <p:txEl>
                                              <p:pRg st="0" end="0"/>
                                            </p:txEl>
                                          </p:spTgt>
                                        </p:tgtEl>
                                        <p:attrNameLst>
                                          <p:attrName>ppt_w</p:attrName>
                                        </p:attrNameLst>
                                      </p:cBhvr>
                                      <p:tavLst>
                                        <p:tav tm="0">
                                          <p:val>
                                            <p:strVal val="4*#ppt_w"/>
                                          </p:val>
                                        </p:tav>
                                        <p:tav tm="100000">
                                          <p:val>
                                            <p:strVal val="#ppt_w"/>
                                          </p:val>
                                        </p:tav>
                                      </p:tavLst>
                                    </p:anim>
                                    <p:anim calcmode="lin" valueType="num">
                                      <p:cBhvr>
                                        <p:cTn id="12" dur="700" fill="hold"/>
                                        <p:tgtEl>
                                          <p:spTgt spid="334">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32" fill="hold" grpId="0" nodeType="clickEffect">
                                  <p:stCondLst>
                                    <p:cond delay="0"/>
                                  </p:stCondLst>
                                  <p:iterate>
                                    <p:tmAbs val="0"/>
                                  </p:iterate>
                                  <p:childTnLst>
                                    <p:set>
                                      <p:cBhvr>
                                        <p:cTn id="16" fill="hold"/>
                                        <p:tgtEl>
                                          <p:spTgt spid="334">
                                            <p:txEl>
                                              <p:pRg st="1" end="1"/>
                                            </p:txEl>
                                          </p:spTgt>
                                        </p:tgtEl>
                                        <p:attrNameLst>
                                          <p:attrName>style.visibility</p:attrName>
                                        </p:attrNameLst>
                                      </p:cBhvr>
                                      <p:to>
                                        <p:strVal val="visible"/>
                                      </p:to>
                                    </p:set>
                                    <p:anim calcmode="lin" valueType="num">
                                      <p:cBhvr>
                                        <p:cTn id="17" dur="700" fill="hold"/>
                                        <p:tgtEl>
                                          <p:spTgt spid="334">
                                            <p:txEl>
                                              <p:pRg st="1" end="1"/>
                                            </p:txEl>
                                          </p:spTgt>
                                        </p:tgtEl>
                                        <p:attrNameLst>
                                          <p:attrName>ppt_w</p:attrName>
                                        </p:attrNameLst>
                                      </p:cBhvr>
                                      <p:tavLst>
                                        <p:tav tm="0">
                                          <p:val>
                                            <p:strVal val="4*#ppt_w"/>
                                          </p:val>
                                        </p:tav>
                                        <p:tav tm="100000">
                                          <p:val>
                                            <p:strVal val="#ppt_w"/>
                                          </p:val>
                                        </p:tav>
                                      </p:tavLst>
                                    </p:anim>
                                    <p:anim calcmode="lin" valueType="num">
                                      <p:cBhvr>
                                        <p:cTn id="18" dur="700" fill="hold"/>
                                        <p:tgtEl>
                                          <p:spTgt spid="334">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32" fill="hold" grpId="0" nodeType="clickEffect">
                                  <p:stCondLst>
                                    <p:cond delay="0"/>
                                  </p:stCondLst>
                                  <p:iterate>
                                    <p:tmAbs val="0"/>
                                  </p:iterate>
                                  <p:childTnLst>
                                    <p:set>
                                      <p:cBhvr>
                                        <p:cTn id="22" fill="hold"/>
                                        <p:tgtEl>
                                          <p:spTgt spid="334">
                                            <p:txEl>
                                              <p:pRg st="2" end="2"/>
                                            </p:txEl>
                                          </p:spTgt>
                                        </p:tgtEl>
                                        <p:attrNameLst>
                                          <p:attrName>style.visibility</p:attrName>
                                        </p:attrNameLst>
                                      </p:cBhvr>
                                      <p:to>
                                        <p:strVal val="visible"/>
                                      </p:to>
                                    </p:set>
                                    <p:anim calcmode="lin" valueType="num">
                                      <p:cBhvr>
                                        <p:cTn id="23" dur="700" fill="hold"/>
                                        <p:tgtEl>
                                          <p:spTgt spid="334">
                                            <p:txEl>
                                              <p:pRg st="2" end="2"/>
                                            </p:txEl>
                                          </p:spTgt>
                                        </p:tgtEl>
                                        <p:attrNameLst>
                                          <p:attrName>ppt_w</p:attrName>
                                        </p:attrNameLst>
                                      </p:cBhvr>
                                      <p:tavLst>
                                        <p:tav tm="0">
                                          <p:val>
                                            <p:strVal val="4*#ppt_w"/>
                                          </p:val>
                                        </p:tav>
                                        <p:tav tm="100000">
                                          <p:val>
                                            <p:strVal val="#ppt_w"/>
                                          </p:val>
                                        </p:tav>
                                      </p:tavLst>
                                    </p:anim>
                                    <p:anim calcmode="lin" valueType="num">
                                      <p:cBhvr>
                                        <p:cTn id="24" dur="700" fill="hold"/>
                                        <p:tgtEl>
                                          <p:spTgt spid="334">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32" fill="hold" grpId="0" nodeType="clickEffect">
                                  <p:stCondLst>
                                    <p:cond delay="0"/>
                                  </p:stCondLst>
                                  <p:iterate>
                                    <p:tmAbs val="0"/>
                                  </p:iterate>
                                  <p:childTnLst>
                                    <p:set>
                                      <p:cBhvr>
                                        <p:cTn id="28" fill="hold"/>
                                        <p:tgtEl>
                                          <p:spTgt spid="334">
                                            <p:txEl>
                                              <p:pRg st="3" end="3"/>
                                            </p:txEl>
                                          </p:spTgt>
                                        </p:tgtEl>
                                        <p:attrNameLst>
                                          <p:attrName>style.visibility</p:attrName>
                                        </p:attrNameLst>
                                      </p:cBhvr>
                                      <p:to>
                                        <p:strVal val="visible"/>
                                      </p:to>
                                    </p:set>
                                    <p:anim calcmode="lin" valueType="num">
                                      <p:cBhvr>
                                        <p:cTn id="29" dur="700" fill="hold"/>
                                        <p:tgtEl>
                                          <p:spTgt spid="334">
                                            <p:txEl>
                                              <p:pRg st="3" end="3"/>
                                            </p:txEl>
                                          </p:spTgt>
                                        </p:tgtEl>
                                        <p:attrNameLst>
                                          <p:attrName>ppt_w</p:attrName>
                                        </p:attrNameLst>
                                      </p:cBhvr>
                                      <p:tavLst>
                                        <p:tav tm="0">
                                          <p:val>
                                            <p:strVal val="4*#ppt_w"/>
                                          </p:val>
                                        </p:tav>
                                        <p:tav tm="100000">
                                          <p:val>
                                            <p:strVal val="#ppt_w"/>
                                          </p:val>
                                        </p:tav>
                                      </p:tavLst>
                                    </p:anim>
                                    <p:anim calcmode="lin" valueType="num">
                                      <p:cBhvr>
                                        <p:cTn id="30" dur="700" fill="hold"/>
                                        <p:tgtEl>
                                          <p:spTgt spid="334">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32" fill="hold" grpId="0" nodeType="clickEffect">
                                  <p:stCondLst>
                                    <p:cond delay="0"/>
                                  </p:stCondLst>
                                  <p:iterate>
                                    <p:tmAbs val="0"/>
                                  </p:iterate>
                                  <p:childTnLst>
                                    <p:set>
                                      <p:cBhvr>
                                        <p:cTn id="34" fill="hold"/>
                                        <p:tgtEl>
                                          <p:spTgt spid="334">
                                            <p:txEl>
                                              <p:pRg st="4" end="4"/>
                                            </p:txEl>
                                          </p:spTgt>
                                        </p:tgtEl>
                                        <p:attrNameLst>
                                          <p:attrName>style.visibility</p:attrName>
                                        </p:attrNameLst>
                                      </p:cBhvr>
                                      <p:to>
                                        <p:strVal val="visible"/>
                                      </p:to>
                                    </p:set>
                                    <p:anim calcmode="lin" valueType="num">
                                      <p:cBhvr>
                                        <p:cTn id="35" dur="700" fill="hold"/>
                                        <p:tgtEl>
                                          <p:spTgt spid="334">
                                            <p:txEl>
                                              <p:pRg st="4" end="4"/>
                                            </p:txEl>
                                          </p:spTgt>
                                        </p:tgtEl>
                                        <p:attrNameLst>
                                          <p:attrName>ppt_w</p:attrName>
                                        </p:attrNameLst>
                                      </p:cBhvr>
                                      <p:tavLst>
                                        <p:tav tm="0">
                                          <p:val>
                                            <p:strVal val="4*#ppt_w"/>
                                          </p:val>
                                        </p:tav>
                                        <p:tav tm="100000">
                                          <p:val>
                                            <p:strVal val="#ppt_w"/>
                                          </p:val>
                                        </p:tav>
                                      </p:tavLst>
                                    </p:anim>
                                    <p:anim calcmode="lin" valueType="num">
                                      <p:cBhvr>
                                        <p:cTn id="36" dur="700" fill="hold"/>
                                        <p:tgtEl>
                                          <p:spTgt spid="334">
                                            <p:txEl>
                                              <p:pRg st="4" end="4"/>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build="p" bldLvl="5"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Radioactive waste - Nuclear fall-out"/>
          <p:cNvSpPr txBox="1">
            <a:spLocks noGrp="1"/>
          </p:cNvSpPr>
          <p:nvPr>
            <p:ph type="title"/>
          </p:nvPr>
        </p:nvSpPr>
        <p:spPr>
          <a:xfrm>
            <a:off x="787400" y="254000"/>
            <a:ext cx="9485498" cy="2438400"/>
          </a:xfrm>
          <a:prstGeom prst="rect">
            <a:avLst/>
          </a:prstGeom>
        </p:spPr>
        <p:txBody>
          <a:bodyPr>
            <a:normAutofit fontScale="90000"/>
          </a:bodyPr>
          <a:lstStyle/>
          <a:p>
            <a:r>
              <a:t>Radioactive waste - Nuclear fall-out</a:t>
            </a:r>
          </a:p>
        </p:txBody>
      </p:sp>
      <p:sp>
        <p:nvSpPr>
          <p:cNvPr id="337" name="Radiation is energy. Radiation travels from its source in the form of energy waves or energized particles.…"/>
          <p:cNvSpPr txBox="1">
            <a:spLocks noGrp="1"/>
          </p:cNvSpPr>
          <p:nvPr>
            <p:ph type="body" idx="1"/>
          </p:nvPr>
        </p:nvSpPr>
        <p:spPr>
          <a:xfrm>
            <a:off x="787400" y="2768600"/>
            <a:ext cx="11430000" cy="6666254"/>
          </a:xfrm>
          <a:prstGeom prst="rect">
            <a:avLst/>
          </a:prstGeom>
        </p:spPr>
        <p:txBody>
          <a:bodyPr/>
          <a:lstStyle/>
          <a:p>
            <a:pPr marL="328083" indent="-328083" defTabSz="457200">
              <a:spcBef>
                <a:spcPts val="2000"/>
              </a:spcBef>
              <a:buSzPct val="100000"/>
              <a:buChar char="•"/>
              <a:defRPr sz="3000">
                <a:solidFill>
                  <a:srgbClr val="565F5F"/>
                </a:solidFill>
                <a:latin typeface="Helvetica"/>
                <a:ea typeface="Helvetica"/>
                <a:cs typeface="Helvetica"/>
                <a:sym typeface="Helvetica"/>
              </a:defRPr>
            </a:pPr>
            <a:r>
              <a:t>Radiation is energy. Radiation travels from its source in the form of energy waves or energized particles.</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Unstable forms of elements emit </a:t>
            </a:r>
            <a:r>
              <a:rPr b="1"/>
              <a:t>ionizing radiation</a:t>
            </a:r>
            <a:r>
              <a:t> and are </a:t>
            </a:r>
            <a:r>
              <a:rPr b="1"/>
              <a:t>radioactive</a:t>
            </a:r>
            <a:r>
              <a:t>. There are some elements with no stable form that are always radioactive, such as </a:t>
            </a:r>
            <a:r>
              <a:rPr b="1"/>
              <a:t>uranium</a:t>
            </a:r>
            <a:r>
              <a:t>. Unstable elements that emit ionizing radiation are called </a:t>
            </a:r>
            <a:r>
              <a:rPr b="1"/>
              <a:t>radionuclides</a:t>
            </a:r>
            <a:r>
              <a:t>.</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rPr b="1">
                <a:uFill>
                  <a:solidFill>
                    <a:srgbClr val="0071BC"/>
                  </a:solidFill>
                </a:uFill>
                <a:hlinkClick r:id="rId3"/>
              </a:rPr>
              <a:t>Radioactive decay </a:t>
            </a:r>
            <a:r>
              <a:t>is the emission of energy in the form of ionizing radiation which includes alpha particles, beta particles and/or gamma rays.</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Exposure to ionizing radiation can cause </a:t>
            </a:r>
            <a:r>
              <a:rPr b="1"/>
              <a:t>radiation sickness and burns</a:t>
            </a:r>
            <a:r>
              <a:t>, also </a:t>
            </a:r>
            <a:r>
              <a:rPr b="1"/>
              <a:t>increase mutation rates</a:t>
            </a:r>
            <a:r>
              <a:t> in DNA of our cells which may lead to cancer.</a:t>
            </a:r>
          </a:p>
        </p:txBody>
      </p:sp>
      <p:pic>
        <p:nvPicPr>
          <p:cNvPr id="338" name="图像" descr="图像"/>
          <p:cNvPicPr>
            <a:picLocks noChangeAspect="1"/>
          </p:cNvPicPr>
          <p:nvPr/>
        </p:nvPicPr>
        <p:blipFill>
          <a:blip r:embed="rId4"/>
          <a:stretch>
            <a:fillRect/>
          </a:stretch>
        </p:blipFill>
        <p:spPr>
          <a:xfrm>
            <a:off x="9723680" y="222250"/>
            <a:ext cx="3251201" cy="2501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38"/>
                                        </p:tgtEl>
                                        <p:attrNameLst>
                                          <p:attrName>style.visibility</p:attrName>
                                        </p:attrNameLst>
                                      </p:cBhvr>
                                      <p:to>
                                        <p:strVal val="visible"/>
                                      </p:to>
                                    </p:set>
                                    <p:animEffect transition="in" filter="dissolve">
                                      <p:cBhvr>
                                        <p:cTn id="7" dur="700"/>
                                        <p:tgtEl>
                                          <p:spTgt spid="3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100"/>
                                  </p:iterate>
                                  <p:childTnLst>
                                    <p:set>
                                      <p:cBhvr>
                                        <p:cTn id="11" fill="hold"/>
                                        <p:tgtEl>
                                          <p:spTgt spid="337">
                                            <p:bg/>
                                          </p:spTgt>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100"/>
                                  </p:iterate>
                                  <p:childTnLst>
                                    <p:set>
                                      <p:cBhvr>
                                        <p:cTn id="13" fill="hold"/>
                                        <p:tgtEl>
                                          <p:spTgt spid="33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fill="hold"/>
                                        <p:tgtEl>
                                          <p:spTgt spid="33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0"/>
                                  </p:iterate>
                                  <p:childTnLst>
                                    <p:set>
                                      <p:cBhvr>
                                        <p:cTn id="21" fill="hold"/>
                                        <p:tgtEl>
                                          <p:spTgt spid="33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100"/>
                                  </p:iterate>
                                  <p:childTnLst>
                                    <p:set>
                                      <p:cBhvr>
                                        <p:cTn id="25" fill="hold"/>
                                        <p:tgtEl>
                                          <p:spTgt spid="3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bldLvl="5" animBg="1" advAuto="0"/>
      <p:bldP spid="338"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Radioactive waste - Nuclear fall-out"/>
          <p:cNvSpPr txBox="1">
            <a:spLocks noGrp="1"/>
          </p:cNvSpPr>
          <p:nvPr>
            <p:ph type="title"/>
          </p:nvPr>
        </p:nvSpPr>
        <p:spPr>
          <a:prstGeom prst="rect">
            <a:avLst/>
          </a:prstGeom>
        </p:spPr>
        <p:txBody>
          <a:bodyPr>
            <a:normAutofit fontScale="90000"/>
          </a:bodyPr>
          <a:lstStyle/>
          <a:p>
            <a:r>
              <a:t>Radioactive waste - Nuclear fall-out</a:t>
            </a:r>
          </a:p>
        </p:txBody>
      </p:sp>
      <p:sp>
        <p:nvSpPr>
          <p:cNvPr id="343" name="Fallout, is the residual radioactive material (commonly refers to the radioactive dust and ash created) propelled into the upper atmosphere following a nuclear blast.…"/>
          <p:cNvSpPr txBox="1">
            <a:spLocks noGrp="1"/>
          </p:cNvSpPr>
          <p:nvPr>
            <p:ph type="body" idx="1"/>
          </p:nvPr>
        </p:nvSpPr>
        <p:spPr>
          <a:xfrm>
            <a:off x="787400" y="2768600"/>
            <a:ext cx="11430000" cy="6695783"/>
          </a:xfrm>
          <a:prstGeom prst="rect">
            <a:avLst/>
          </a:prstGeom>
        </p:spPr>
        <p:txBody>
          <a:bodyPr/>
          <a:lstStyle/>
          <a:p>
            <a:pPr marL="326770" indent="-326770" defTabSz="484886">
              <a:spcBef>
                <a:spcPts val="2900"/>
              </a:spcBef>
              <a:buBlip>
                <a:blip r:embed="rId3"/>
              </a:buBlip>
              <a:defRPr sz="2988">
                <a:solidFill>
                  <a:srgbClr val="565F5F"/>
                </a:solidFill>
              </a:defRPr>
            </a:pPr>
            <a:r>
              <a:rPr b="1"/>
              <a:t>Fallout</a:t>
            </a:r>
            <a:r>
              <a:t>, is the residual radioactive material (commonly refers to the </a:t>
            </a:r>
            <a:r>
              <a:rPr b="1">
                <a:hlinkClick r:id="rId4"/>
              </a:rPr>
              <a:t>radioactive</a:t>
            </a:r>
            <a:r>
              <a:rPr b="1"/>
              <a:t> dust and ash</a:t>
            </a:r>
            <a:r>
              <a:t> created) propelled into the upper atmosphere following a </a:t>
            </a:r>
            <a:r>
              <a:rPr>
                <a:hlinkClick r:id="rId5"/>
              </a:rPr>
              <a:t>nuclear blast</a:t>
            </a:r>
            <a:r>
              <a:t>.</a:t>
            </a:r>
          </a:p>
          <a:p>
            <a:pPr marL="326770" indent="-326770" defTabSz="484886">
              <a:spcBef>
                <a:spcPts val="2900"/>
              </a:spcBef>
              <a:buBlip>
                <a:blip r:embed="rId3"/>
              </a:buBlip>
              <a:defRPr sz="2988">
                <a:solidFill>
                  <a:srgbClr val="565F5F"/>
                </a:solidFill>
              </a:defRPr>
            </a:pPr>
            <a:r>
              <a:t>Globally, there have been at least 99 (civilian and military) recorded nuclear power plant accidents from 1952 to 2009. The two worst nuclear accidents are listed below.</a:t>
            </a:r>
          </a:p>
          <a:p>
            <a:pPr marL="326770" indent="-326770" defTabSz="484886">
              <a:spcBef>
                <a:spcPts val="2900"/>
              </a:spcBef>
              <a:buBlip>
                <a:blip r:embed="rId3"/>
              </a:buBlip>
              <a:defRPr sz="2988">
                <a:solidFill>
                  <a:srgbClr val="565F5F"/>
                </a:solidFill>
              </a:defRPr>
            </a:pPr>
            <a:r>
              <a:t>1. </a:t>
            </a:r>
            <a:r>
              <a:rPr b="1"/>
              <a:t>Chernobyl</a:t>
            </a:r>
            <a:r>
              <a:t> (Ukraine) disaster in 1986 (a nuclear power plant) is the worst nuclear disaster in history. </a:t>
            </a:r>
          </a:p>
          <a:p>
            <a:pPr marL="326770" indent="-326770" defTabSz="484886">
              <a:spcBef>
                <a:spcPts val="2900"/>
              </a:spcBef>
              <a:buBlip>
                <a:blip r:embed="rId3"/>
              </a:buBlip>
              <a:defRPr sz="2988">
                <a:solidFill>
                  <a:srgbClr val="565F5F"/>
                </a:solidFill>
              </a:defRPr>
            </a:pPr>
            <a:r>
              <a:t>2. 2011 Japanese </a:t>
            </a:r>
            <a:r>
              <a:rPr b="1"/>
              <a:t>Fukushima</a:t>
            </a:r>
            <a:r>
              <a:t> nuclear disaster. A magnitude 9.0 earthquake and associated tsunami triggered cooling problems. Radioactive steam was released into the atmosphere, and highly radioactive water spilled into the ocean through utility trenches.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43">
                                            <p:bg/>
                                          </p:spTgt>
                                        </p:tgtEl>
                                        <p:attrNameLst>
                                          <p:attrName>style.visibility</p:attrName>
                                        </p:attrNameLst>
                                      </p:cBhvr>
                                      <p:to>
                                        <p:strVal val="visible"/>
                                      </p:to>
                                    </p:set>
                                    <p:animEffect transition="in" filter="wipe(left)">
                                      <p:cBhvr>
                                        <p:cTn id="7" dur="700"/>
                                        <p:tgtEl>
                                          <p:spTgt spid="343">
                                            <p:bg/>
                                          </p:spTgt>
                                        </p:tgtEl>
                                      </p:cBhvr>
                                    </p:animEffect>
                                  </p:childTnLst>
                                </p:cTn>
                              </p:par>
                              <p:par>
                                <p:cTn id="8" presetID="22" presetClass="entr" presetSubtype="8" fill="hold" grpId="0" nodeType="withEffect">
                                  <p:stCondLst>
                                    <p:cond delay="0"/>
                                  </p:stCondLst>
                                  <p:iterate>
                                    <p:tmAbs val="0"/>
                                  </p:iterate>
                                  <p:childTnLst>
                                    <p:set>
                                      <p:cBhvr>
                                        <p:cTn id="9" fill="hold"/>
                                        <p:tgtEl>
                                          <p:spTgt spid="343">
                                            <p:txEl>
                                              <p:pRg st="0" end="0"/>
                                            </p:txEl>
                                          </p:spTgt>
                                        </p:tgtEl>
                                        <p:attrNameLst>
                                          <p:attrName>style.visibility</p:attrName>
                                        </p:attrNameLst>
                                      </p:cBhvr>
                                      <p:to>
                                        <p:strVal val="visible"/>
                                      </p:to>
                                    </p:set>
                                    <p:animEffect transition="in" filter="wipe(left)">
                                      <p:cBhvr>
                                        <p:cTn id="10" dur="700"/>
                                        <p:tgtEl>
                                          <p:spTgt spid="34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43">
                                            <p:txEl>
                                              <p:pRg st="1" end="1"/>
                                            </p:txEl>
                                          </p:spTgt>
                                        </p:tgtEl>
                                        <p:attrNameLst>
                                          <p:attrName>style.visibility</p:attrName>
                                        </p:attrNameLst>
                                      </p:cBhvr>
                                      <p:to>
                                        <p:strVal val="visible"/>
                                      </p:to>
                                    </p:set>
                                    <p:animEffect transition="in" filter="wipe(left)">
                                      <p:cBhvr>
                                        <p:cTn id="15" dur="700"/>
                                        <p:tgtEl>
                                          <p:spTgt spid="34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343">
                                            <p:txEl>
                                              <p:pRg st="2" end="2"/>
                                            </p:txEl>
                                          </p:spTgt>
                                        </p:tgtEl>
                                        <p:attrNameLst>
                                          <p:attrName>style.visibility</p:attrName>
                                        </p:attrNameLst>
                                      </p:cBhvr>
                                      <p:to>
                                        <p:strVal val="visible"/>
                                      </p:to>
                                    </p:set>
                                    <p:animEffect transition="in" filter="wipe(left)">
                                      <p:cBhvr>
                                        <p:cTn id="20" dur="700"/>
                                        <p:tgtEl>
                                          <p:spTgt spid="34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343">
                                            <p:txEl>
                                              <p:pRg st="3" end="3"/>
                                            </p:txEl>
                                          </p:spTgt>
                                        </p:tgtEl>
                                        <p:attrNameLst>
                                          <p:attrName>style.visibility</p:attrName>
                                        </p:attrNameLst>
                                      </p:cBhvr>
                                      <p:to>
                                        <p:strVal val="visible"/>
                                      </p:to>
                                    </p:set>
                                    <p:animEffect transition="in" filter="wipe(left)">
                                      <p:cBhvr>
                                        <p:cTn id="25" dur="700"/>
                                        <p:tgtEl>
                                          <p:spTgt spid="3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图像" descr="图像"/>
          <p:cNvPicPr>
            <a:picLocks noChangeAspect="1"/>
          </p:cNvPicPr>
          <p:nvPr/>
        </p:nvPicPr>
        <p:blipFill>
          <a:blip r:embed="rId2"/>
          <a:stretch>
            <a:fillRect/>
          </a:stretch>
        </p:blipFill>
        <p:spPr>
          <a:xfrm>
            <a:off x="1201530" y="0"/>
            <a:ext cx="10601740" cy="97536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esticides - Problems"/>
          <p:cNvSpPr txBox="1">
            <a:spLocks noGrp="1"/>
          </p:cNvSpPr>
          <p:nvPr>
            <p:ph type="title"/>
          </p:nvPr>
        </p:nvSpPr>
        <p:spPr>
          <a:xfrm>
            <a:off x="6239206" y="254000"/>
            <a:ext cx="6636413" cy="2438400"/>
          </a:xfrm>
          <a:prstGeom prst="rect">
            <a:avLst/>
          </a:prstGeom>
        </p:spPr>
        <p:txBody>
          <a:bodyPr>
            <a:normAutofit fontScale="90000"/>
          </a:bodyPr>
          <a:lstStyle/>
          <a:p>
            <a:r>
              <a:t>Pesticides - Problems</a:t>
            </a:r>
          </a:p>
        </p:txBody>
      </p:sp>
      <p:sp>
        <p:nvSpPr>
          <p:cNvPr id="350" name="Might be persistent, taking years or more to be broken down. So it remains in pest’s bodies, soil, water, accumulates and enter food webs.…"/>
          <p:cNvSpPr txBox="1">
            <a:spLocks noGrp="1"/>
          </p:cNvSpPr>
          <p:nvPr>
            <p:ph type="body" idx="1"/>
          </p:nvPr>
        </p:nvSpPr>
        <p:spPr>
          <a:xfrm>
            <a:off x="787400" y="2609031"/>
            <a:ext cx="11430000" cy="6512686"/>
          </a:xfrm>
          <a:prstGeom prst="rect">
            <a:avLst/>
          </a:prstGeom>
        </p:spPr>
        <p:txBody>
          <a:bodyPr/>
          <a:lstStyle/>
          <a:p>
            <a:pPr marL="342518" indent="-342518" defTabSz="508254">
              <a:spcBef>
                <a:spcPts val="3100"/>
              </a:spcBef>
              <a:buBlip>
                <a:blip r:embed="rId3"/>
              </a:buBlip>
              <a:defRPr sz="3132"/>
            </a:pPr>
            <a:endParaRPr dirty="0"/>
          </a:p>
          <a:p>
            <a:pPr marL="342518" indent="-342518" defTabSz="508254">
              <a:spcBef>
                <a:spcPts val="3100"/>
              </a:spcBef>
              <a:buBlip>
                <a:blip r:embed="rId3"/>
              </a:buBlip>
              <a:defRPr sz="3132"/>
            </a:pPr>
            <a:r>
              <a:rPr dirty="0">
                <a:highlight>
                  <a:srgbClr val="FFFF00"/>
                </a:highlight>
              </a:rPr>
              <a:t>Might be persistent</a:t>
            </a:r>
            <a:r>
              <a:rPr dirty="0"/>
              <a:t>, taking years or more to be broken down. So it remains in pest’s bodies, soil, water, </a:t>
            </a:r>
            <a:r>
              <a:rPr dirty="0">
                <a:highlight>
                  <a:srgbClr val="FFFF00"/>
                </a:highlight>
              </a:rPr>
              <a:t>accumulates</a:t>
            </a:r>
            <a:r>
              <a:rPr dirty="0"/>
              <a:t> and enter food webs. </a:t>
            </a:r>
          </a:p>
          <a:p>
            <a:pPr marL="342518" indent="-342518" defTabSz="508254">
              <a:spcBef>
                <a:spcPts val="3100"/>
              </a:spcBef>
              <a:buBlip>
                <a:blip r:embed="rId3"/>
              </a:buBlip>
              <a:defRPr sz="3132"/>
            </a:pPr>
            <a:r>
              <a:rPr dirty="0"/>
              <a:t>Many pesticides are </a:t>
            </a:r>
            <a:r>
              <a:rPr dirty="0">
                <a:highlight>
                  <a:srgbClr val="00FF00"/>
                </a:highlight>
              </a:rPr>
              <a:t>not specific</a:t>
            </a:r>
            <a:r>
              <a:rPr dirty="0"/>
              <a:t>, harming other living organisms such as birds.</a:t>
            </a:r>
          </a:p>
          <a:p>
            <a:pPr marL="342518" indent="-342518" defTabSz="508254">
              <a:spcBef>
                <a:spcPts val="3100"/>
              </a:spcBef>
              <a:buBlip>
                <a:blip r:embed="rId3"/>
              </a:buBlip>
              <a:defRPr sz="3132"/>
            </a:pPr>
            <a:r>
              <a:rPr dirty="0"/>
              <a:t>Decreases the general biodiversity in the soil.</a:t>
            </a:r>
          </a:p>
          <a:p>
            <a:pPr marL="342518" indent="-342518" defTabSz="508254">
              <a:spcBef>
                <a:spcPts val="3100"/>
              </a:spcBef>
              <a:buBlip>
                <a:blip r:embed="rId3"/>
              </a:buBlip>
              <a:defRPr sz="3132"/>
            </a:pPr>
            <a:r>
              <a:rPr dirty="0"/>
              <a:t>Potential acute and chronic human health hazards, from short-term impacts such as headaches and nausea to chronic impacts like cancer, reproductive harm.</a:t>
            </a:r>
          </a:p>
        </p:txBody>
      </p:sp>
      <p:pic>
        <p:nvPicPr>
          <p:cNvPr id="351" name="PestSpray1.jpeg" descr="PestSpray1.jpeg"/>
          <p:cNvPicPr>
            <a:picLocks noChangeAspect="1"/>
          </p:cNvPicPr>
          <p:nvPr/>
        </p:nvPicPr>
        <p:blipFill>
          <a:blip r:embed="rId4"/>
          <a:stretch>
            <a:fillRect/>
          </a:stretch>
        </p:blipFill>
        <p:spPr>
          <a:xfrm>
            <a:off x="39892" y="70014"/>
            <a:ext cx="3526283" cy="2277578"/>
          </a:xfrm>
          <a:prstGeom prst="rect">
            <a:avLst/>
          </a:prstGeom>
          <a:ln w="12700">
            <a:miter lim="400000"/>
          </a:ln>
        </p:spPr>
      </p:pic>
      <p:pic>
        <p:nvPicPr>
          <p:cNvPr id="352" name="Pesticide-Sign-NHE-27307_1000.gif" descr="Pesticide-Sign-NHE-27307_1000.gif"/>
          <p:cNvPicPr>
            <a:picLocks noChangeAspect="1"/>
          </p:cNvPicPr>
          <p:nvPr/>
        </p:nvPicPr>
        <p:blipFill>
          <a:blip r:embed="rId5"/>
          <a:stretch>
            <a:fillRect/>
          </a:stretch>
        </p:blipFill>
        <p:spPr>
          <a:xfrm>
            <a:off x="3560363" y="86640"/>
            <a:ext cx="2773120" cy="277312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350">
                                            <p:bg/>
                                          </p:spTgt>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fill="hold"/>
                                        <p:tgtEl>
                                          <p:spTgt spid="35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fill="hold"/>
                                        <p:tgtEl>
                                          <p:spTgt spid="35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fill="hold"/>
                                        <p:tgtEl>
                                          <p:spTgt spid="35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fill="hold"/>
                                        <p:tgtEl>
                                          <p:spTgt spid="35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lt">
                                    <p:tmAbs val="100"/>
                                  </p:iterate>
                                  <p:childTnLst>
                                    <p:set>
                                      <p:cBhvr>
                                        <p:cTn id="24" fill="hold"/>
                                        <p:tgtEl>
                                          <p:spTgt spid="3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bldLvl="5"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Pesticides - DDT"/>
          <p:cNvSpPr txBox="1">
            <a:spLocks noGrp="1"/>
          </p:cNvSpPr>
          <p:nvPr>
            <p:ph type="title"/>
          </p:nvPr>
        </p:nvSpPr>
        <p:spPr>
          <a:xfrm>
            <a:off x="2586709" y="254000"/>
            <a:ext cx="7831382" cy="2438400"/>
          </a:xfrm>
          <a:prstGeom prst="rect">
            <a:avLst/>
          </a:prstGeom>
        </p:spPr>
        <p:txBody>
          <a:bodyPr/>
          <a:lstStyle/>
          <a:p>
            <a:r>
              <a:t>Pesticides - DDT</a:t>
            </a:r>
          </a:p>
        </p:txBody>
      </p:sp>
      <p:sp>
        <p:nvSpPr>
          <p:cNvPr id="357" name="DDT (dichloro-diphenyl-trichloroethane) was developed as the first of the modern synthetic insecticides in the 1940s.…"/>
          <p:cNvSpPr txBox="1">
            <a:spLocks noGrp="1"/>
          </p:cNvSpPr>
          <p:nvPr>
            <p:ph type="body" idx="1"/>
          </p:nvPr>
        </p:nvSpPr>
        <p:spPr>
          <a:xfrm>
            <a:off x="787400" y="2762444"/>
            <a:ext cx="11430000" cy="6211548"/>
          </a:xfrm>
          <a:prstGeom prst="rect">
            <a:avLst/>
          </a:prstGeom>
        </p:spPr>
        <p:txBody>
          <a:bodyPr/>
          <a:lstStyle/>
          <a:p>
            <a:pPr marL="328083" indent="-328083" defTabSz="457200">
              <a:spcBef>
                <a:spcPts val="2000"/>
              </a:spcBef>
              <a:buSzPct val="100000"/>
              <a:buChar char="•"/>
              <a:defRPr sz="3000">
                <a:solidFill>
                  <a:srgbClr val="565F5F"/>
                </a:solidFill>
                <a:latin typeface="Helvetica"/>
                <a:ea typeface="Helvetica"/>
                <a:cs typeface="Helvetica"/>
                <a:sym typeface="Helvetica"/>
              </a:defRPr>
            </a:pPr>
            <a:r>
              <a:t>DDT (dichloro-diphenyl-trichloroethane) was developed as the first of the modern </a:t>
            </a:r>
            <a:r>
              <a:rPr b="1"/>
              <a:t>synthetic insecticides</a:t>
            </a:r>
            <a:r>
              <a:t> in the 1940s.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It was initially used with great effect to combat malaria, typhus, and the other </a:t>
            </a:r>
            <a:r>
              <a:rPr b="1"/>
              <a:t>insect-borne human diseases</a:t>
            </a:r>
            <a:r>
              <a:t> among both military and civilian populations.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It also was effective for </a:t>
            </a:r>
            <a:r>
              <a:rPr b="1"/>
              <a:t>insect control in crop and livestock production</a:t>
            </a:r>
            <a:r>
              <a:t>, institutions, homes, and gardens. DDT's quick success as a pesticide and broad use in the United States and other countries led to the </a:t>
            </a:r>
            <a:r>
              <a:rPr b="1"/>
              <a:t>development of resistance by many insect pest species</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57">
                                            <p:bg/>
                                          </p:spTgt>
                                        </p:tgtEl>
                                        <p:attrNameLst>
                                          <p:attrName>style.visibility</p:attrName>
                                        </p:attrNameLst>
                                      </p:cBhvr>
                                      <p:to>
                                        <p:strVal val="visible"/>
                                      </p:to>
                                    </p:set>
                                    <p:animEffect transition="in" filter="wipe(left)">
                                      <p:cBhvr>
                                        <p:cTn id="7" dur="700"/>
                                        <p:tgtEl>
                                          <p:spTgt spid="357">
                                            <p:bg/>
                                          </p:spTgt>
                                        </p:tgtEl>
                                      </p:cBhvr>
                                    </p:animEffect>
                                  </p:childTnLst>
                                </p:cTn>
                              </p:par>
                              <p:par>
                                <p:cTn id="8" presetID="22" presetClass="entr" presetSubtype="8" fill="hold" grpId="0" nodeType="withEffect">
                                  <p:stCondLst>
                                    <p:cond delay="0"/>
                                  </p:stCondLst>
                                  <p:iterate>
                                    <p:tmAbs val="0"/>
                                  </p:iterate>
                                  <p:childTnLst>
                                    <p:set>
                                      <p:cBhvr>
                                        <p:cTn id="9" fill="hold"/>
                                        <p:tgtEl>
                                          <p:spTgt spid="357">
                                            <p:txEl>
                                              <p:pRg st="0" end="0"/>
                                            </p:txEl>
                                          </p:spTgt>
                                        </p:tgtEl>
                                        <p:attrNameLst>
                                          <p:attrName>style.visibility</p:attrName>
                                        </p:attrNameLst>
                                      </p:cBhvr>
                                      <p:to>
                                        <p:strVal val="visible"/>
                                      </p:to>
                                    </p:set>
                                    <p:animEffect transition="in" filter="wipe(left)">
                                      <p:cBhvr>
                                        <p:cTn id="10" dur="700"/>
                                        <p:tgtEl>
                                          <p:spTgt spid="3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57">
                                            <p:txEl>
                                              <p:pRg st="1" end="1"/>
                                            </p:txEl>
                                          </p:spTgt>
                                        </p:tgtEl>
                                        <p:attrNameLst>
                                          <p:attrName>style.visibility</p:attrName>
                                        </p:attrNameLst>
                                      </p:cBhvr>
                                      <p:to>
                                        <p:strVal val="visible"/>
                                      </p:to>
                                    </p:set>
                                    <p:animEffect transition="in" filter="wipe(left)">
                                      <p:cBhvr>
                                        <p:cTn id="15" dur="700"/>
                                        <p:tgtEl>
                                          <p:spTgt spid="35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357">
                                            <p:txEl>
                                              <p:pRg st="2" end="2"/>
                                            </p:txEl>
                                          </p:spTgt>
                                        </p:tgtEl>
                                        <p:attrNameLst>
                                          <p:attrName>style.visibility</p:attrName>
                                        </p:attrNameLst>
                                      </p:cBhvr>
                                      <p:to>
                                        <p:strVal val="visible"/>
                                      </p:to>
                                    </p:set>
                                    <p:animEffect transition="in" filter="wipe(left)">
                                      <p:cBhvr>
                                        <p:cTn id="20" dur="700"/>
                                        <p:tgtEl>
                                          <p:spTgt spid="3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build="p" bldLvl="5"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esticides - DDT"/>
          <p:cNvSpPr txBox="1">
            <a:spLocks noGrp="1"/>
          </p:cNvSpPr>
          <p:nvPr>
            <p:ph type="title"/>
          </p:nvPr>
        </p:nvSpPr>
        <p:spPr>
          <a:prstGeom prst="rect">
            <a:avLst/>
          </a:prstGeom>
        </p:spPr>
        <p:txBody>
          <a:bodyPr/>
          <a:lstStyle>
            <a:lvl1pPr marL="228600" indent="-228600">
              <a:buSzPct val="80000"/>
              <a:buBlip>
                <a:blip r:embed="rId2"/>
              </a:buBlip>
            </a:lvl1pPr>
          </a:lstStyle>
          <a:p>
            <a:r>
              <a:t>Pesticides - DDT</a:t>
            </a:r>
          </a:p>
        </p:txBody>
      </p:sp>
      <p:sp>
        <p:nvSpPr>
          <p:cNvPr id="362" name="In 1972, EPA (Environmental Protection Agency in United States) issued a cancellation order for DDT based on its adverse environmental effects, such as those to wildlife, as well as its potential human health risks.…"/>
          <p:cNvSpPr txBox="1"/>
          <p:nvPr/>
        </p:nvSpPr>
        <p:spPr>
          <a:xfrm>
            <a:off x="1191657" y="2806699"/>
            <a:ext cx="11020407" cy="563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328083" indent="-328083" algn="l" defTabSz="457200">
              <a:spcBef>
                <a:spcPts val="2000"/>
              </a:spcBef>
              <a:buSzPct val="100000"/>
              <a:buChar char="•"/>
              <a:defRPr sz="3000">
                <a:solidFill>
                  <a:srgbClr val="565F5F"/>
                </a:solidFill>
                <a:latin typeface="Helvetica"/>
                <a:ea typeface="Helvetica"/>
                <a:cs typeface="Helvetica"/>
                <a:sym typeface="Helvetica"/>
              </a:defRPr>
            </a:pPr>
            <a:r>
              <a:t>In 1972, EPA (Environmental Protection Agency in United States) issued a cancellation order for DDT based on its adverse environmental effects, such as those to wildlife, as well as its potential human health risks. </a:t>
            </a:r>
          </a:p>
          <a:p>
            <a:pPr marL="328083" indent="-328083" algn="l" defTabSz="457200">
              <a:spcBef>
                <a:spcPts val="2000"/>
              </a:spcBef>
              <a:buSzPct val="100000"/>
              <a:buChar char="•"/>
              <a:defRPr sz="3000">
                <a:solidFill>
                  <a:srgbClr val="565F5F"/>
                </a:solidFill>
                <a:latin typeface="Helvetica"/>
                <a:ea typeface="Helvetica"/>
                <a:cs typeface="Helvetica"/>
                <a:sym typeface="Helvetica"/>
              </a:defRPr>
            </a:pPr>
            <a:r>
              <a:t>Since then, studies have continued, and a relationship between DDT exposure and reproductive effects in humans is suspected, based on studies in animals. </a:t>
            </a:r>
          </a:p>
          <a:p>
            <a:pPr marL="328083" indent="-328083" algn="l" defTabSz="457200">
              <a:spcBef>
                <a:spcPts val="2000"/>
              </a:spcBef>
              <a:buSzPct val="100000"/>
              <a:buChar char="•"/>
              <a:defRPr sz="3000">
                <a:solidFill>
                  <a:srgbClr val="565F5F"/>
                </a:solidFill>
                <a:latin typeface="Helvetica"/>
                <a:ea typeface="Helvetica"/>
                <a:cs typeface="Helvetica"/>
                <a:sym typeface="Helvetica"/>
              </a:defRPr>
            </a:pPr>
            <a:r>
              <a:t>In addition, some animals exposed to DDT in studies developed </a:t>
            </a:r>
            <a:r>
              <a:rPr b="1"/>
              <a:t>liver tumors</a:t>
            </a:r>
            <a:r>
              <a:t>. As a result, today, DDT is classified as a </a:t>
            </a:r>
            <a:r>
              <a:rPr b="1"/>
              <a:t>probable human carcinogen</a:t>
            </a:r>
            <a:r>
              <a:t> by U.S. and international authorities.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Greenhouse gases (GHG)"/>
          <p:cNvSpPr txBox="1">
            <a:spLocks noGrp="1"/>
          </p:cNvSpPr>
          <p:nvPr>
            <p:ph type="title"/>
          </p:nvPr>
        </p:nvSpPr>
        <p:spPr>
          <a:prstGeom prst="rect">
            <a:avLst/>
          </a:prstGeom>
        </p:spPr>
        <p:txBody>
          <a:bodyPr/>
          <a:lstStyle/>
          <a:p>
            <a:r>
              <a:t>Greenhouse gases (GHG)</a:t>
            </a:r>
          </a:p>
        </p:txBody>
      </p:sp>
      <p:sp>
        <p:nvSpPr>
          <p:cNvPr id="138" name="Carbon dioxide (CO2) and other greenhouse gases act like a blanket, absorbing IR (infrared) radiation and preventing it from escaping into outer space, making the atmosphere warmer. (greenhouse effect)…"/>
          <p:cNvSpPr txBox="1">
            <a:spLocks noGrp="1"/>
          </p:cNvSpPr>
          <p:nvPr>
            <p:ph type="body" sz="half" idx="1"/>
          </p:nvPr>
        </p:nvSpPr>
        <p:spPr>
          <a:xfrm>
            <a:off x="524713" y="2724818"/>
            <a:ext cx="5729363" cy="6655268"/>
          </a:xfrm>
          <a:prstGeom prst="rect">
            <a:avLst/>
          </a:prstGeom>
        </p:spPr>
        <p:txBody>
          <a:bodyPr/>
          <a:lstStyle/>
          <a:p>
            <a:pPr marL="308609" indent="-308609" defTabSz="525779">
              <a:spcBef>
                <a:spcPts val="2500"/>
              </a:spcBef>
              <a:buBlip>
                <a:blip r:embed="rId3"/>
              </a:buBlip>
              <a:defRPr sz="2700"/>
            </a:pPr>
            <a:r>
              <a:rPr dirty="0"/>
              <a:t>Carbon dioxide (CO2) and other greenhouse gases act like a blanket, absorbing IR (infrared) radiation and preventing it from escaping into outer space, making the atmosphere warmer. (greenhouse effect)</a:t>
            </a:r>
          </a:p>
          <a:p>
            <a:pPr marL="308609" indent="-308609" defTabSz="525779">
              <a:spcBef>
                <a:spcPts val="2500"/>
              </a:spcBef>
              <a:buBlip>
                <a:blip r:embed="rId3"/>
              </a:buBlip>
              <a:defRPr sz="2700"/>
            </a:pPr>
            <a:r>
              <a:rPr dirty="0"/>
              <a:t>The effect is the gradual heating of Earth's atmosphere and surface is known as </a:t>
            </a:r>
            <a:r>
              <a:rPr dirty="0">
                <a:solidFill>
                  <a:srgbClr val="026CA2"/>
                </a:solidFill>
                <a:hlinkClick r:id="rId4"/>
              </a:rPr>
              <a:t>global warming</a:t>
            </a:r>
            <a:r>
              <a:rPr dirty="0"/>
              <a:t>.</a:t>
            </a:r>
          </a:p>
          <a:p>
            <a:pPr marL="308609" indent="-308609" defTabSz="525779">
              <a:spcBef>
                <a:spcPts val="2500"/>
              </a:spcBef>
              <a:buBlip>
                <a:blip r:embed="rId3"/>
              </a:buBlip>
              <a:defRPr sz="2700"/>
            </a:pPr>
            <a:r>
              <a:rPr dirty="0"/>
              <a:t>What cause the dramatic increase of CO</a:t>
            </a:r>
            <a:r>
              <a:rPr baseline="-25000" dirty="0"/>
              <a:t>2</a:t>
            </a:r>
            <a:r>
              <a:rPr dirty="0"/>
              <a:t> in atmosphere?</a:t>
            </a:r>
          </a:p>
          <a:p>
            <a:pPr marL="308609" indent="-308609" defTabSz="525779">
              <a:spcBef>
                <a:spcPts val="2500"/>
              </a:spcBef>
              <a:buBlip>
                <a:blip r:embed="rId3"/>
              </a:buBlip>
              <a:defRPr sz="2700"/>
            </a:pPr>
            <a:r>
              <a:rPr dirty="0"/>
              <a:t>Burning fossil fuels, Deforestation</a:t>
            </a:r>
          </a:p>
        </p:txBody>
      </p:sp>
      <p:pic>
        <p:nvPicPr>
          <p:cNvPr id="139" name="屏幕快照 2020-03-05 22.29.13.png" descr="屏幕快照 2020-03-05 22.29.13.png"/>
          <p:cNvPicPr>
            <a:picLocks noChangeAspect="1"/>
          </p:cNvPicPr>
          <p:nvPr/>
        </p:nvPicPr>
        <p:blipFill>
          <a:blip r:embed="rId5"/>
          <a:stretch>
            <a:fillRect/>
          </a:stretch>
        </p:blipFill>
        <p:spPr>
          <a:xfrm>
            <a:off x="6650054" y="2879045"/>
            <a:ext cx="6080405" cy="6346814"/>
          </a:xfrm>
          <a:prstGeom prst="rect">
            <a:avLst/>
          </a:prstGeom>
          <a:ln w="12700">
            <a:miter lim="400000"/>
          </a:ln>
        </p:spPr>
      </p:pic>
      <p:sp>
        <p:nvSpPr>
          <p:cNvPr id="140" name="星形"/>
          <p:cNvSpPr/>
          <p:nvPr/>
        </p:nvSpPr>
        <p:spPr>
          <a:xfrm>
            <a:off x="9894574" y="2134898"/>
            <a:ext cx="775293" cy="740596"/>
          </a:xfrm>
          <a:prstGeom prst="star5">
            <a:avLst>
              <a:gd name="adj" fmla="val 19100"/>
              <a:gd name="hf" fmla="val 105146"/>
              <a:gd name="vf" fmla="val 110557"/>
            </a:avLst>
          </a:prstGeom>
          <a:blipFill>
            <a:blip r:embed="rId6"/>
          </a:blipFill>
          <a:ln w="12700">
            <a:miter lim="400000"/>
          </a:ln>
        </p:spPr>
        <p:txBody>
          <a:bodyPr lIns="50800" tIns="50800" rIns="50800" bIns="50800" anchor="ctr"/>
          <a:lstStyle/>
          <a:p>
            <a:pPr>
              <a:defRPr>
                <a:solidFill>
                  <a:srgbClr val="FFFFFF"/>
                </a:solidFill>
              </a:defRPr>
            </a:pPr>
            <a:endParaRPr/>
          </a:p>
        </p:txBody>
      </p:sp>
      <p:sp>
        <p:nvSpPr>
          <p:cNvPr id="141" name="星形"/>
          <p:cNvSpPr/>
          <p:nvPr/>
        </p:nvSpPr>
        <p:spPr>
          <a:xfrm>
            <a:off x="10619915" y="2134898"/>
            <a:ext cx="775293" cy="740596"/>
          </a:xfrm>
          <a:prstGeom prst="star5">
            <a:avLst>
              <a:gd name="adj" fmla="val 19100"/>
              <a:gd name="hf" fmla="val 105146"/>
              <a:gd name="vf" fmla="val 110557"/>
            </a:avLst>
          </a:prstGeom>
          <a:blipFill>
            <a:blip r:embed="rId6"/>
          </a:blipFill>
          <a:ln w="12700">
            <a:miter lim="400000"/>
          </a:ln>
        </p:spPr>
        <p:txBody>
          <a:bodyPr lIns="50800" tIns="50800" rIns="50800" bIns="50800" anchor="ctr"/>
          <a:lstStyle/>
          <a:p>
            <a:pPr>
              <a:defRPr>
                <a:solidFill>
                  <a:srgbClr val="FFFFFF"/>
                </a:solidFill>
              </a:defRPr>
            </a:pPr>
            <a:endParaRPr/>
          </a:p>
        </p:txBody>
      </p:sp>
      <p:sp>
        <p:nvSpPr>
          <p:cNvPr id="142" name="星形"/>
          <p:cNvSpPr/>
          <p:nvPr/>
        </p:nvSpPr>
        <p:spPr>
          <a:xfrm>
            <a:off x="11320412" y="2134898"/>
            <a:ext cx="775293" cy="740596"/>
          </a:xfrm>
          <a:prstGeom prst="star5">
            <a:avLst>
              <a:gd name="adj" fmla="val 19100"/>
              <a:gd name="hf" fmla="val 105146"/>
              <a:gd name="vf" fmla="val 110557"/>
            </a:avLst>
          </a:prstGeom>
          <a:blipFill>
            <a:blip r:embed="rId6"/>
          </a:blipFill>
          <a:ln w="12700">
            <a:miter lim="400000"/>
          </a:ln>
        </p:spPr>
        <p:txBody>
          <a:bodyPr lIns="50800" tIns="50800" rIns="50800" bIns="50800" anchor="ctr"/>
          <a:lstStyle/>
          <a:p>
            <a:pPr>
              <a:defRPr>
                <a:solidFill>
                  <a:srgbClr val="FFFFFF"/>
                </a:solidFill>
              </a:defRPr>
            </a:pPr>
            <a:endParaRPr/>
          </a:p>
        </p:txBody>
      </p:sp>
      <p:sp>
        <p:nvSpPr>
          <p:cNvPr id="143" name="星形"/>
          <p:cNvSpPr/>
          <p:nvPr/>
        </p:nvSpPr>
        <p:spPr>
          <a:xfrm>
            <a:off x="12020909" y="2134898"/>
            <a:ext cx="775293" cy="740596"/>
          </a:xfrm>
          <a:prstGeom prst="star5">
            <a:avLst>
              <a:gd name="adj" fmla="val 19100"/>
              <a:gd name="hf" fmla="val 105146"/>
              <a:gd name="vf" fmla="val 110557"/>
            </a:avLst>
          </a:prstGeom>
          <a:blipFill>
            <a:blip r:embed="rId6"/>
          </a:blipFill>
          <a:ln w="12700">
            <a:miter lim="400000"/>
          </a:ln>
        </p:spPr>
        <p:txBody>
          <a:bodyPr lIns="50800" tIns="50800" rIns="50800" bIns="50800" anchor="ctr"/>
          <a:lstStyle/>
          <a:p>
            <a:pPr>
              <a:defRPr>
                <a:solidFill>
                  <a:srgbClr val="FFFFFF"/>
                </a:solidFill>
              </a:defRPr>
            </a:pPr>
            <a:endParaRPr/>
          </a:p>
        </p:txBody>
      </p:sp>
      <p:sp>
        <p:nvSpPr>
          <p:cNvPr id="144" name="Agriculture (paddy fields &amp; cattle enteric  fermentation); decaying in landfill sites; mining activities"/>
          <p:cNvSpPr txBox="1"/>
          <p:nvPr/>
        </p:nvSpPr>
        <p:spPr>
          <a:xfrm>
            <a:off x="7157032" y="5128092"/>
            <a:ext cx="2614725" cy="1492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vl1pPr>
          </a:lstStyle>
          <a:p>
            <a:r>
              <a:t>Agriculture (paddy fields &amp; cattle enteric  fermentation); decaying in landfill sites; mining activities</a:t>
            </a:r>
          </a:p>
        </p:txBody>
      </p:sp>
      <p:sp>
        <p:nvSpPr>
          <p:cNvPr id="145" name="Deforestation"/>
          <p:cNvSpPr txBox="1"/>
          <p:nvPr/>
        </p:nvSpPr>
        <p:spPr>
          <a:xfrm>
            <a:off x="9868107" y="4157983"/>
            <a:ext cx="1430537" cy="358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800" b="1">
                <a:solidFill>
                  <a:srgbClr val="000000"/>
                </a:solidFill>
                <a:latin typeface="Times New Roman"/>
                <a:ea typeface="Times New Roman"/>
                <a:cs typeface="Times New Roman"/>
                <a:sym typeface="Times New Roman"/>
              </a:defRPr>
            </a:lvl1pPr>
          </a:lstStyle>
          <a:p>
            <a:r>
              <a:t>Deforestation</a:t>
            </a:r>
          </a:p>
        </p:txBody>
      </p:sp>
      <p:sp>
        <p:nvSpPr>
          <p:cNvPr id="146" name="Chlorofluorocarbon"/>
          <p:cNvSpPr txBox="1"/>
          <p:nvPr/>
        </p:nvSpPr>
        <p:spPr>
          <a:xfrm>
            <a:off x="6808608" y="7128895"/>
            <a:ext cx="2306321"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a:lvl1pPr>
          </a:lstStyle>
          <a:p>
            <a:r>
              <a:t>Chlorofluorocarbon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iterate>
                                    <p:tmAbs val="0"/>
                                  </p:iterate>
                                  <p:childTnLst>
                                    <p:set>
                                      <p:cBhvr>
                                        <p:cTn id="6" fill="hold"/>
                                        <p:tgtEl>
                                          <p:spTgt spid="138">
                                            <p:bg/>
                                          </p:spTgt>
                                        </p:tgtEl>
                                        <p:attrNameLst>
                                          <p:attrName>style.visibility</p:attrName>
                                        </p:attrNameLst>
                                      </p:cBhvr>
                                      <p:to>
                                        <p:strVal val="visible"/>
                                      </p:to>
                                    </p:set>
                                    <p:animEffect transition="in" filter="blinds(vertical)">
                                      <p:cBhvr>
                                        <p:cTn id="7" dur="1000"/>
                                        <p:tgtEl>
                                          <p:spTgt spid="138">
                                            <p:bg/>
                                          </p:spTgt>
                                        </p:tgtEl>
                                      </p:cBhvr>
                                    </p:animEffect>
                                  </p:childTnLst>
                                </p:cTn>
                              </p:par>
                              <p:par>
                                <p:cTn id="8" presetID="3" presetClass="entr" presetSubtype="5" fill="hold" grpId="0" nodeType="withEffect">
                                  <p:stCondLst>
                                    <p:cond delay="0"/>
                                  </p:stCondLst>
                                  <p:iterate>
                                    <p:tmAbs val="0"/>
                                  </p:iterate>
                                  <p:childTnLst>
                                    <p:set>
                                      <p:cBhvr>
                                        <p:cTn id="9" fill="hold"/>
                                        <p:tgtEl>
                                          <p:spTgt spid="138">
                                            <p:txEl>
                                              <p:pRg st="0" end="0"/>
                                            </p:txEl>
                                          </p:spTgt>
                                        </p:tgtEl>
                                        <p:attrNameLst>
                                          <p:attrName>style.visibility</p:attrName>
                                        </p:attrNameLst>
                                      </p:cBhvr>
                                      <p:to>
                                        <p:strVal val="visible"/>
                                      </p:to>
                                    </p:set>
                                    <p:animEffect transition="in" filter="blinds(vertical)">
                                      <p:cBhvr>
                                        <p:cTn id="10" dur="1000"/>
                                        <p:tgtEl>
                                          <p:spTgt spid="13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iterate>
                                    <p:tmAbs val="0"/>
                                  </p:iterate>
                                  <p:childTnLst>
                                    <p:set>
                                      <p:cBhvr>
                                        <p:cTn id="14" fill="hold"/>
                                        <p:tgtEl>
                                          <p:spTgt spid="138">
                                            <p:txEl>
                                              <p:pRg st="1" end="1"/>
                                            </p:txEl>
                                          </p:spTgt>
                                        </p:tgtEl>
                                        <p:attrNameLst>
                                          <p:attrName>style.visibility</p:attrName>
                                        </p:attrNameLst>
                                      </p:cBhvr>
                                      <p:to>
                                        <p:strVal val="visible"/>
                                      </p:to>
                                    </p:set>
                                    <p:animEffect transition="in" filter="blinds(vertical)">
                                      <p:cBhvr>
                                        <p:cTn id="15" dur="1000"/>
                                        <p:tgtEl>
                                          <p:spTgt spid="13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iterate>
                                    <p:tmAbs val="0"/>
                                  </p:iterate>
                                  <p:childTnLst>
                                    <p:set>
                                      <p:cBhvr>
                                        <p:cTn id="19" fill="hold"/>
                                        <p:tgtEl>
                                          <p:spTgt spid="138">
                                            <p:txEl>
                                              <p:pRg st="2" end="2"/>
                                            </p:txEl>
                                          </p:spTgt>
                                        </p:tgtEl>
                                        <p:attrNameLst>
                                          <p:attrName>style.visibility</p:attrName>
                                        </p:attrNameLst>
                                      </p:cBhvr>
                                      <p:to>
                                        <p:strVal val="visible"/>
                                      </p:to>
                                    </p:set>
                                    <p:animEffect transition="in" filter="blinds(vertical)">
                                      <p:cBhvr>
                                        <p:cTn id="20" dur="1000"/>
                                        <p:tgtEl>
                                          <p:spTgt spid="13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5" fill="hold" grpId="0" nodeType="clickEffect">
                                  <p:stCondLst>
                                    <p:cond delay="0"/>
                                  </p:stCondLst>
                                  <p:iterate>
                                    <p:tmAbs val="0"/>
                                  </p:iterate>
                                  <p:childTnLst>
                                    <p:set>
                                      <p:cBhvr>
                                        <p:cTn id="24" fill="hold"/>
                                        <p:tgtEl>
                                          <p:spTgt spid="138">
                                            <p:txEl>
                                              <p:pRg st="3" end="3"/>
                                            </p:txEl>
                                          </p:spTgt>
                                        </p:tgtEl>
                                        <p:attrNameLst>
                                          <p:attrName>style.visibility</p:attrName>
                                        </p:attrNameLst>
                                      </p:cBhvr>
                                      <p:to>
                                        <p:strVal val="visible"/>
                                      </p:to>
                                    </p:set>
                                    <p:animEffect transition="in" filter="blinds(vertical)">
                                      <p:cBhvr>
                                        <p:cTn id="25" dur="1000"/>
                                        <p:tgtEl>
                                          <p:spTgt spid="13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0" nodeType="clickEffect">
                                  <p:stCondLst>
                                    <p:cond delay="0"/>
                                  </p:stCondLst>
                                  <p:iterate>
                                    <p:tmAbs val="0"/>
                                  </p:iterate>
                                  <p:childTnLst>
                                    <p:set>
                                      <p:cBhvr>
                                        <p:cTn id="29" fill="hold"/>
                                        <p:tgtEl>
                                          <p:spTgt spid="139"/>
                                        </p:tgtEl>
                                        <p:attrNameLst>
                                          <p:attrName>style.visibility</p:attrName>
                                        </p:attrNameLst>
                                      </p:cBhvr>
                                      <p:to>
                                        <p:strVal val="visible"/>
                                      </p:to>
                                    </p:set>
                                    <p:animEffect transition="in" filter="fade">
                                      <p:cBhvr>
                                        <p:cTn id="30" dur="500"/>
                                        <p:tgtEl>
                                          <p:spTgt spid="139"/>
                                        </p:tgtEl>
                                      </p:cBhvr>
                                    </p:animEffect>
                                  </p:childTnLst>
                                </p:cTn>
                              </p:par>
                            </p:childTnLst>
                          </p:cTn>
                        </p:par>
                        <p:par>
                          <p:cTn id="31" fill="hold">
                            <p:stCondLst>
                              <p:cond delay="500"/>
                            </p:stCondLst>
                            <p:childTnLst>
                              <p:par>
                                <p:cTn id="32" presetID="2" presetClass="entr" presetSubtype="1" fill="hold" grpId="0" nodeType="afterEffect">
                                  <p:stCondLst>
                                    <p:cond delay="0"/>
                                  </p:stCondLst>
                                  <p:iterate>
                                    <p:tmAbs val="0"/>
                                  </p:iterate>
                                  <p:childTnLst>
                                    <p:set>
                                      <p:cBhvr>
                                        <p:cTn id="33" fill="hold"/>
                                        <p:tgtEl>
                                          <p:spTgt spid="146"/>
                                        </p:tgtEl>
                                        <p:attrNameLst>
                                          <p:attrName>style.visibility</p:attrName>
                                        </p:attrNameLst>
                                      </p:cBhvr>
                                      <p:to>
                                        <p:strVal val="visible"/>
                                      </p:to>
                                    </p:set>
                                    <p:anim calcmode="lin" valueType="num">
                                      <p:cBhvr>
                                        <p:cTn id="34" dur="700" fill="hold"/>
                                        <p:tgtEl>
                                          <p:spTgt spid="146"/>
                                        </p:tgtEl>
                                        <p:attrNameLst>
                                          <p:attrName>ppt_x</p:attrName>
                                        </p:attrNameLst>
                                      </p:cBhvr>
                                      <p:tavLst>
                                        <p:tav tm="0">
                                          <p:val>
                                            <p:strVal val="#ppt_x"/>
                                          </p:val>
                                        </p:tav>
                                        <p:tav tm="100000">
                                          <p:val>
                                            <p:strVal val="#ppt_x"/>
                                          </p:val>
                                        </p:tav>
                                      </p:tavLst>
                                    </p:anim>
                                    <p:anim calcmode="lin" valueType="num">
                                      <p:cBhvr>
                                        <p:cTn id="35" dur="700" fill="hold"/>
                                        <p:tgtEl>
                                          <p:spTgt spid="146"/>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iterate>
                                    <p:tmAbs val="0"/>
                                  </p:iterate>
                                  <p:childTnLst>
                                    <p:set>
                                      <p:cBhvr>
                                        <p:cTn id="39" fill="hold"/>
                                        <p:tgtEl>
                                          <p:spTgt spid="143"/>
                                        </p:tgtEl>
                                        <p:attrNameLst>
                                          <p:attrName>style.visibility</p:attrName>
                                        </p:attrNameLst>
                                      </p:cBhvr>
                                      <p:to>
                                        <p:strVal val="visible"/>
                                      </p:to>
                                    </p:set>
                                    <p:animEffect transition="in" filter="wipe(down)">
                                      <p:cBhvr>
                                        <p:cTn id="40" dur="499"/>
                                        <p:tgtEl>
                                          <p:spTgt spid="143"/>
                                        </p:tgtEl>
                                      </p:cBhvr>
                                    </p:animEffect>
                                  </p:childTnLst>
                                </p:cTn>
                              </p:par>
                            </p:childTnLst>
                          </p:cTn>
                        </p:par>
                        <p:par>
                          <p:cTn id="41" fill="hold">
                            <p:stCondLst>
                              <p:cond delay="499"/>
                            </p:stCondLst>
                            <p:childTnLst>
                              <p:par>
                                <p:cTn id="42" presetID="22" presetClass="entr" presetSubtype="4" fill="hold" grpId="0" nodeType="afterEffect">
                                  <p:stCondLst>
                                    <p:cond delay="0"/>
                                  </p:stCondLst>
                                  <p:iterate>
                                    <p:tmAbs val="0"/>
                                  </p:iterate>
                                  <p:childTnLst>
                                    <p:set>
                                      <p:cBhvr>
                                        <p:cTn id="43" fill="hold"/>
                                        <p:tgtEl>
                                          <p:spTgt spid="140"/>
                                        </p:tgtEl>
                                        <p:attrNameLst>
                                          <p:attrName>style.visibility</p:attrName>
                                        </p:attrNameLst>
                                      </p:cBhvr>
                                      <p:to>
                                        <p:strVal val="visible"/>
                                      </p:to>
                                    </p:set>
                                    <p:animEffect transition="in" filter="wipe(down)">
                                      <p:cBhvr>
                                        <p:cTn id="44" dur="499"/>
                                        <p:tgtEl>
                                          <p:spTgt spid="140"/>
                                        </p:tgtEl>
                                      </p:cBhvr>
                                    </p:animEffect>
                                  </p:childTnLst>
                                </p:cTn>
                              </p:par>
                            </p:childTnLst>
                          </p:cTn>
                        </p:par>
                        <p:par>
                          <p:cTn id="45" fill="hold">
                            <p:stCondLst>
                              <p:cond delay="998"/>
                            </p:stCondLst>
                            <p:childTnLst>
                              <p:par>
                                <p:cTn id="46" presetID="22" presetClass="entr" presetSubtype="4" fill="hold" grpId="0" nodeType="afterEffect">
                                  <p:stCondLst>
                                    <p:cond delay="0"/>
                                  </p:stCondLst>
                                  <p:iterate>
                                    <p:tmAbs val="0"/>
                                  </p:iterate>
                                  <p:childTnLst>
                                    <p:set>
                                      <p:cBhvr>
                                        <p:cTn id="47" fill="hold"/>
                                        <p:tgtEl>
                                          <p:spTgt spid="142"/>
                                        </p:tgtEl>
                                        <p:attrNameLst>
                                          <p:attrName>style.visibility</p:attrName>
                                        </p:attrNameLst>
                                      </p:cBhvr>
                                      <p:to>
                                        <p:strVal val="visible"/>
                                      </p:to>
                                    </p:set>
                                    <p:animEffect transition="in" filter="wipe(down)">
                                      <p:cBhvr>
                                        <p:cTn id="48" dur="499"/>
                                        <p:tgtEl>
                                          <p:spTgt spid="142"/>
                                        </p:tgtEl>
                                      </p:cBhvr>
                                    </p:animEffect>
                                  </p:childTnLst>
                                </p:cTn>
                              </p:par>
                            </p:childTnLst>
                          </p:cTn>
                        </p:par>
                        <p:par>
                          <p:cTn id="49" fill="hold">
                            <p:stCondLst>
                              <p:cond delay="1497"/>
                            </p:stCondLst>
                            <p:childTnLst>
                              <p:par>
                                <p:cTn id="50" presetID="22" presetClass="entr" presetSubtype="4" fill="hold" grpId="0" nodeType="afterEffect">
                                  <p:stCondLst>
                                    <p:cond delay="0"/>
                                  </p:stCondLst>
                                  <p:iterate>
                                    <p:tmAbs val="0"/>
                                  </p:iterate>
                                  <p:childTnLst>
                                    <p:set>
                                      <p:cBhvr>
                                        <p:cTn id="51" fill="hold"/>
                                        <p:tgtEl>
                                          <p:spTgt spid="141"/>
                                        </p:tgtEl>
                                        <p:attrNameLst>
                                          <p:attrName>style.visibility</p:attrName>
                                        </p:attrNameLst>
                                      </p:cBhvr>
                                      <p:to>
                                        <p:strVal val="visible"/>
                                      </p:to>
                                    </p:set>
                                    <p:animEffect transition="in" filter="wipe(down)">
                                      <p:cBhvr>
                                        <p:cTn id="52" dur="499"/>
                                        <p:tgtEl>
                                          <p:spTgt spid="1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type="lt">
                                    <p:tmAbs val="100"/>
                                  </p:iterate>
                                  <p:childTnLst>
                                    <p:set>
                                      <p:cBhvr>
                                        <p:cTn id="56" fill="hold"/>
                                        <p:tgtEl>
                                          <p:spTgt spid="1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100"/>
                                  </p:iterate>
                                  <p:childTnLst>
                                    <p:set>
                                      <p:cBhvr>
                                        <p:cTn id="60" fill="hold"/>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animBg="1" advAuto="0"/>
      <p:bldP spid="139" grpId="0" animBg="1" advAuto="0"/>
      <p:bldP spid="140" grpId="0" animBg="1" advAuto="0"/>
      <p:bldP spid="141" grpId="0" animBg="1" advAuto="0"/>
      <p:bldP spid="142" grpId="0" animBg="1" advAuto="0"/>
      <p:bldP spid="143" grpId="0" animBg="1" advAuto="0"/>
      <p:bldP spid="144" grpId="0" animBg="1" advAuto="0"/>
      <p:bldP spid="145" grpId="0" animBg="1" advAuto="0"/>
      <p:bldP spid="146"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esticides - DDT"/>
          <p:cNvSpPr txBox="1">
            <a:spLocks noGrp="1"/>
          </p:cNvSpPr>
          <p:nvPr>
            <p:ph type="title"/>
          </p:nvPr>
        </p:nvSpPr>
        <p:spPr>
          <a:prstGeom prst="rect">
            <a:avLst/>
          </a:prstGeom>
        </p:spPr>
        <p:txBody>
          <a:bodyPr/>
          <a:lstStyle>
            <a:lvl1pPr marL="228600" indent="-228600">
              <a:buSzPct val="80000"/>
              <a:buBlip>
                <a:blip r:embed="rId2"/>
              </a:buBlip>
            </a:lvl1pPr>
          </a:lstStyle>
          <a:p>
            <a:r>
              <a:t>Pesticides - DDT</a:t>
            </a:r>
          </a:p>
        </p:txBody>
      </p:sp>
      <p:sp>
        <p:nvSpPr>
          <p:cNvPr id="365" name="DDT is:…"/>
          <p:cNvSpPr txBox="1">
            <a:spLocks noGrp="1"/>
          </p:cNvSpPr>
          <p:nvPr>
            <p:ph type="body" sz="half" idx="1"/>
          </p:nvPr>
        </p:nvSpPr>
        <p:spPr>
          <a:xfrm>
            <a:off x="787400" y="2768600"/>
            <a:ext cx="5540862" cy="6592469"/>
          </a:xfrm>
          <a:prstGeom prst="rect">
            <a:avLst/>
          </a:prstGeom>
        </p:spPr>
        <p:txBody>
          <a:bodyPr/>
          <a:lstStyle/>
          <a:p>
            <a:pPr marL="305117" indent="-305117" defTabSz="425195">
              <a:spcBef>
                <a:spcPts val="900"/>
              </a:spcBef>
              <a:buSzPct val="100000"/>
              <a:buChar char="•"/>
              <a:defRPr sz="2790">
                <a:solidFill>
                  <a:srgbClr val="565F5F"/>
                </a:solidFill>
                <a:latin typeface="Helvetica"/>
                <a:ea typeface="Helvetica"/>
                <a:cs typeface="Helvetica"/>
                <a:sym typeface="Helvetica"/>
              </a:defRPr>
            </a:pPr>
            <a:r>
              <a:t>DDT is:</a:t>
            </a:r>
          </a:p>
          <a:p>
            <a:pPr marL="305117" indent="-305117" defTabSz="425195">
              <a:spcBef>
                <a:spcPts val="900"/>
              </a:spcBef>
              <a:buSzPct val="100000"/>
              <a:buChar char="•"/>
              <a:defRPr sz="2790">
                <a:solidFill>
                  <a:srgbClr val="565F5F"/>
                </a:solidFill>
                <a:latin typeface="Helvetica"/>
                <a:ea typeface="Helvetica"/>
                <a:cs typeface="Helvetica"/>
                <a:sym typeface="Helvetica"/>
              </a:defRPr>
            </a:pPr>
            <a:r>
              <a:t>known to be </a:t>
            </a:r>
            <a:r>
              <a:rPr b="1"/>
              <a:t>very persistent</a:t>
            </a:r>
            <a:r>
              <a:t> in the environment,</a:t>
            </a:r>
          </a:p>
          <a:p>
            <a:pPr marL="305117" indent="-305117" defTabSz="425195">
              <a:spcBef>
                <a:spcPts val="900"/>
              </a:spcBef>
              <a:buSzPct val="100000"/>
              <a:buChar char="•"/>
              <a:defRPr sz="2790">
                <a:solidFill>
                  <a:srgbClr val="565F5F"/>
                </a:solidFill>
                <a:latin typeface="Helvetica"/>
                <a:ea typeface="Helvetica"/>
                <a:cs typeface="Helvetica"/>
                <a:sym typeface="Helvetica"/>
              </a:defRPr>
            </a:pPr>
            <a:r>
              <a:t>will accumulate in fatty tissues, and</a:t>
            </a:r>
          </a:p>
          <a:p>
            <a:pPr marL="305117" indent="-305117" defTabSz="425195">
              <a:spcBef>
                <a:spcPts val="900"/>
              </a:spcBef>
              <a:buSzPct val="100000"/>
              <a:buChar char="•"/>
              <a:defRPr sz="2790">
                <a:solidFill>
                  <a:srgbClr val="565F5F"/>
                </a:solidFill>
                <a:latin typeface="Helvetica"/>
                <a:ea typeface="Helvetica"/>
                <a:cs typeface="Helvetica"/>
                <a:sym typeface="Helvetica"/>
              </a:defRPr>
            </a:pPr>
            <a:r>
              <a:t>can travel long distances in the upper atmosphere.</a:t>
            </a:r>
          </a:p>
          <a:p>
            <a:pPr marL="305117" indent="-305117" defTabSz="425195">
              <a:spcBef>
                <a:spcPts val="900"/>
              </a:spcBef>
              <a:buSzPct val="100000"/>
              <a:buChar char="•"/>
              <a:defRPr sz="2790">
                <a:solidFill>
                  <a:srgbClr val="565F5F"/>
                </a:solidFill>
                <a:latin typeface="Helvetica"/>
                <a:ea typeface="Helvetica"/>
                <a:cs typeface="Helvetica"/>
                <a:sym typeface="Helvetica"/>
              </a:defRPr>
            </a:pPr>
            <a:r>
              <a:t>After the use of DDT was discontinued in the United States, its concentration in the environment and animals has decreased, but because of its persistence, residues of concern from historical use still remain. </a:t>
            </a:r>
          </a:p>
        </p:txBody>
      </p:sp>
      <p:sp>
        <p:nvSpPr>
          <p:cNvPr id="366" name="In September 2006, the World Health Organization (WHO) declared its support for the indoor use of DDT in African countries where malaria remains a major health problem, citing that benefits of the pesticide outweigh the health and environmental risks.…"/>
          <p:cNvSpPr txBox="1"/>
          <p:nvPr/>
        </p:nvSpPr>
        <p:spPr>
          <a:xfrm>
            <a:off x="7030501" y="2742070"/>
            <a:ext cx="5400306" cy="6645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lnSpcReduction="10000"/>
          </a:bodyPr>
          <a:lstStyle/>
          <a:p>
            <a:pPr marL="305117" indent="-305117" algn="l" defTabSz="425195">
              <a:spcBef>
                <a:spcPts val="1800"/>
              </a:spcBef>
              <a:buSzPct val="100000"/>
              <a:buChar char="•"/>
              <a:defRPr sz="2790">
                <a:solidFill>
                  <a:srgbClr val="565F5F"/>
                </a:solidFill>
                <a:latin typeface="Helvetica"/>
                <a:ea typeface="Helvetica"/>
                <a:cs typeface="Helvetica"/>
                <a:sym typeface="Helvetica"/>
              </a:defRPr>
            </a:pPr>
            <a:r>
              <a:t>In September 2006, the World Health Organization (WHO) declared its support for the indoor use of DDT in African countries where </a:t>
            </a:r>
            <a:r>
              <a:rPr b="1"/>
              <a:t>malaria</a:t>
            </a:r>
            <a:r>
              <a:t> remains a major health problem, citing that benefits of the pesticide outweigh the health and environmental risks.</a:t>
            </a:r>
          </a:p>
          <a:p>
            <a:pPr marL="305117" indent="-305117" algn="l" defTabSz="425195">
              <a:spcBef>
                <a:spcPts val="1800"/>
              </a:spcBef>
              <a:buSzPct val="100000"/>
              <a:buChar char="•"/>
              <a:defRPr sz="2790">
                <a:solidFill>
                  <a:srgbClr val="565F5F"/>
                </a:solidFill>
                <a:latin typeface="Helvetica"/>
                <a:ea typeface="Helvetica"/>
                <a:cs typeface="Helvetica"/>
                <a:sym typeface="Helvetica"/>
              </a:defRPr>
            </a:pPr>
            <a:r>
              <a:t>DDT is one of 12 pesticides recommended by the WHO for indoor residual spray programs. It is up to individual countries to decide whether or not to use DDT.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65">
                                            <p:bg/>
                                          </p:spTgt>
                                        </p:tgtEl>
                                        <p:attrNameLst>
                                          <p:attrName>style.visibility</p:attrName>
                                        </p:attrNameLst>
                                      </p:cBhvr>
                                      <p:to>
                                        <p:strVal val="visible"/>
                                      </p:to>
                                    </p:set>
                                    <p:animEffect transition="in" filter="wipe(left)">
                                      <p:cBhvr>
                                        <p:cTn id="7" dur="700"/>
                                        <p:tgtEl>
                                          <p:spTgt spid="365">
                                            <p:bg/>
                                          </p:spTgt>
                                        </p:tgtEl>
                                      </p:cBhvr>
                                    </p:animEffect>
                                  </p:childTnLst>
                                </p:cTn>
                              </p:par>
                              <p:par>
                                <p:cTn id="8" presetID="22" presetClass="entr" presetSubtype="8" fill="hold" grpId="0" nodeType="withEffect">
                                  <p:stCondLst>
                                    <p:cond delay="0"/>
                                  </p:stCondLst>
                                  <p:iterate>
                                    <p:tmAbs val="0"/>
                                  </p:iterate>
                                  <p:childTnLst>
                                    <p:set>
                                      <p:cBhvr>
                                        <p:cTn id="9" fill="hold"/>
                                        <p:tgtEl>
                                          <p:spTgt spid="365">
                                            <p:txEl>
                                              <p:pRg st="0" end="0"/>
                                            </p:txEl>
                                          </p:spTgt>
                                        </p:tgtEl>
                                        <p:attrNameLst>
                                          <p:attrName>style.visibility</p:attrName>
                                        </p:attrNameLst>
                                      </p:cBhvr>
                                      <p:to>
                                        <p:strVal val="visible"/>
                                      </p:to>
                                    </p:set>
                                    <p:animEffect transition="in" filter="wipe(left)">
                                      <p:cBhvr>
                                        <p:cTn id="10" dur="700"/>
                                        <p:tgtEl>
                                          <p:spTgt spid="36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65">
                                            <p:txEl>
                                              <p:pRg st="1" end="1"/>
                                            </p:txEl>
                                          </p:spTgt>
                                        </p:tgtEl>
                                        <p:attrNameLst>
                                          <p:attrName>style.visibility</p:attrName>
                                        </p:attrNameLst>
                                      </p:cBhvr>
                                      <p:to>
                                        <p:strVal val="visible"/>
                                      </p:to>
                                    </p:set>
                                    <p:animEffect transition="in" filter="wipe(left)">
                                      <p:cBhvr>
                                        <p:cTn id="15" dur="700"/>
                                        <p:tgtEl>
                                          <p:spTgt spid="36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365">
                                            <p:txEl>
                                              <p:pRg st="2" end="2"/>
                                            </p:txEl>
                                          </p:spTgt>
                                        </p:tgtEl>
                                        <p:attrNameLst>
                                          <p:attrName>style.visibility</p:attrName>
                                        </p:attrNameLst>
                                      </p:cBhvr>
                                      <p:to>
                                        <p:strVal val="visible"/>
                                      </p:to>
                                    </p:set>
                                    <p:animEffect transition="in" filter="wipe(left)">
                                      <p:cBhvr>
                                        <p:cTn id="20" dur="700"/>
                                        <p:tgtEl>
                                          <p:spTgt spid="36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365">
                                            <p:txEl>
                                              <p:pRg st="3" end="3"/>
                                            </p:txEl>
                                          </p:spTgt>
                                        </p:tgtEl>
                                        <p:attrNameLst>
                                          <p:attrName>style.visibility</p:attrName>
                                        </p:attrNameLst>
                                      </p:cBhvr>
                                      <p:to>
                                        <p:strVal val="visible"/>
                                      </p:to>
                                    </p:set>
                                    <p:animEffect transition="in" filter="wipe(left)">
                                      <p:cBhvr>
                                        <p:cTn id="25" dur="700"/>
                                        <p:tgtEl>
                                          <p:spTgt spid="36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p:tmAbs val="0"/>
                                  </p:iterate>
                                  <p:childTnLst>
                                    <p:set>
                                      <p:cBhvr>
                                        <p:cTn id="29" fill="hold"/>
                                        <p:tgtEl>
                                          <p:spTgt spid="365">
                                            <p:txEl>
                                              <p:pRg st="4" end="4"/>
                                            </p:txEl>
                                          </p:spTgt>
                                        </p:tgtEl>
                                        <p:attrNameLst>
                                          <p:attrName>style.visibility</p:attrName>
                                        </p:attrNameLst>
                                      </p:cBhvr>
                                      <p:to>
                                        <p:strVal val="visible"/>
                                      </p:to>
                                    </p:set>
                                    <p:animEffect transition="in" filter="wipe(left)">
                                      <p:cBhvr>
                                        <p:cTn id="30" dur="700"/>
                                        <p:tgtEl>
                                          <p:spTgt spid="36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iterate>
                                    <p:tmAbs val="0"/>
                                  </p:iterate>
                                  <p:childTnLst>
                                    <p:set>
                                      <p:cBhvr>
                                        <p:cTn id="34" fill="hold"/>
                                        <p:tgtEl>
                                          <p:spTgt spid="366">
                                            <p:bg/>
                                          </p:spTgt>
                                        </p:tgtEl>
                                        <p:attrNameLst>
                                          <p:attrName>style.visibility</p:attrName>
                                        </p:attrNameLst>
                                      </p:cBhvr>
                                      <p:to>
                                        <p:strVal val="visible"/>
                                      </p:to>
                                    </p:set>
                                    <p:animEffect transition="in" filter="box(out)">
                                      <p:cBhvr>
                                        <p:cTn id="35" dur="1000"/>
                                        <p:tgtEl>
                                          <p:spTgt spid="366">
                                            <p:bg/>
                                          </p:spTgt>
                                        </p:tgtEl>
                                      </p:cBhvr>
                                    </p:animEffect>
                                  </p:childTnLst>
                                </p:cTn>
                              </p:par>
                              <p:par>
                                <p:cTn id="36" presetID="4" presetClass="entr" presetSubtype="32" fill="hold" grpId="0" nodeType="withEffect">
                                  <p:stCondLst>
                                    <p:cond delay="0"/>
                                  </p:stCondLst>
                                  <p:iterate>
                                    <p:tmAbs val="0"/>
                                  </p:iterate>
                                  <p:childTnLst>
                                    <p:set>
                                      <p:cBhvr>
                                        <p:cTn id="37" fill="hold"/>
                                        <p:tgtEl>
                                          <p:spTgt spid="366">
                                            <p:txEl>
                                              <p:pRg st="0" end="0"/>
                                            </p:txEl>
                                          </p:spTgt>
                                        </p:tgtEl>
                                        <p:attrNameLst>
                                          <p:attrName>style.visibility</p:attrName>
                                        </p:attrNameLst>
                                      </p:cBhvr>
                                      <p:to>
                                        <p:strVal val="visible"/>
                                      </p:to>
                                    </p:set>
                                    <p:animEffect transition="in" filter="box(out)">
                                      <p:cBhvr>
                                        <p:cTn id="38" dur="1000"/>
                                        <p:tgtEl>
                                          <p:spTgt spid="36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iterate>
                                    <p:tmAbs val="0"/>
                                  </p:iterate>
                                  <p:childTnLst>
                                    <p:set>
                                      <p:cBhvr>
                                        <p:cTn id="42" fill="hold"/>
                                        <p:tgtEl>
                                          <p:spTgt spid="366">
                                            <p:txEl>
                                              <p:pRg st="1" end="1"/>
                                            </p:txEl>
                                          </p:spTgt>
                                        </p:tgtEl>
                                        <p:attrNameLst>
                                          <p:attrName>style.visibility</p:attrName>
                                        </p:attrNameLst>
                                      </p:cBhvr>
                                      <p:to>
                                        <p:strVal val="visible"/>
                                      </p:to>
                                    </p:set>
                                    <p:animEffect transition="in" filter="box(out)">
                                      <p:cBhvr>
                                        <p:cTn id="43" dur="1000"/>
                                        <p:tgtEl>
                                          <p:spTgt spid="3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build="p" bldLvl="5" animBg="1" advAuto="0"/>
      <p:bldP spid="366" grpId="0" build="p" bldLvl="5"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oxic waste - DDT"/>
          <p:cNvSpPr txBox="1">
            <a:spLocks noGrp="1"/>
          </p:cNvSpPr>
          <p:nvPr>
            <p:ph type="title"/>
          </p:nvPr>
        </p:nvSpPr>
        <p:spPr>
          <a:prstGeom prst="rect">
            <a:avLst/>
          </a:prstGeom>
        </p:spPr>
        <p:txBody>
          <a:bodyPr/>
          <a:lstStyle>
            <a:lvl1pPr marL="228600" indent="-228600">
              <a:buSzPct val="80000"/>
              <a:buBlip>
                <a:blip r:embed="rId3"/>
              </a:buBlip>
            </a:lvl1pPr>
          </a:lstStyle>
          <a:p>
            <a:r>
              <a:t>Toxic waste - DDT</a:t>
            </a:r>
          </a:p>
        </p:txBody>
      </p:sp>
      <p:sp>
        <p:nvSpPr>
          <p:cNvPr id="369" name="Toxic waste has been implicated in deaths and health problems such as cancers, birth defects, miscarriages, low birth weight, neurological disorders, liver disease, developmental disorders, hypertension, and heart defects.…"/>
          <p:cNvSpPr txBox="1">
            <a:spLocks noGrp="1"/>
          </p:cNvSpPr>
          <p:nvPr>
            <p:ph type="body" idx="1"/>
          </p:nvPr>
        </p:nvSpPr>
        <p:spPr>
          <a:xfrm>
            <a:off x="787400" y="2529247"/>
            <a:ext cx="11430000" cy="6819044"/>
          </a:xfrm>
          <a:prstGeom prst="rect">
            <a:avLst/>
          </a:prstGeom>
        </p:spPr>
        <p:txBody>
          <a:bodyPr/>
          <a:lstStyle/>
          <a:p>
            <a:pPr marL="328083" indent="-328083" defTabSz="457200">
              <a:spcBef>
                <a:spcPts val="1000"/>
              </a:spcBef>
              <a:buSzPct val="100000"/>
              <a:buChar char="•"/>
              <a:defRPr sz="3000">
                <a:solidFill>
                  <a:srgbClr val="565F5F"/>
                </a:solidFill>
                <a:latin typeface="Helvetica"/>
                <a:ea typeface="Helvetica"/>
                <a:cs typeface="Helvetica"/>
                <a:sym typeface="Helvetica"/>
              </a:defRPr>
            </a:pPr>
            <a:r>
              <a:t>Toxic waste has been implicated in </a:t>
            </a:r>
            <a:r>
              <a:rPr b="1"/>
              <a:t>deaths and health problems</a:t>
            </a:r>
            <a:r>
              <a:t> such as cancers, birth defects, miscarriages, low birth weight, neurological disorders, liver disease, developmental disorders, hypertension, and heart defects.</a:t>
            </a:r>
          </a:p>
          <a:p>
            <a:pPr marL="328083" indent="-328083" defTabSz="457200">
              <a:spcBef>
                <a:spcPts val="1000"/>
              </a:spcBef>
              <a:buSzPct val="100000"/>
              <a:buChar char="•"/>
              <a:defRPr sz="3000">
                <a:solidFill>
                  <a:srgbClr val="565F5F"/>
                </a:solidFill>
                <a:latin typeface="Helvetica"/>
                <a:ea typeface="Helvetica"/>
                <a:cs typeface="Helvetica"/>
                <a:sym typeface="Helvetica"/>
              </a:defRPr>
            </a:pPr>
            <a:r>
              <a:t>In </a:t>
            </a:r>
            <a:r>
              <a:rPr>
                <a:uFill>
                  <a:solidFill>
                    <a:srgbClr val="14599D"/>
                  </a:solidFill>
                </a:uFill>
                <a:hlinkClick r:id="rId4"/>
              </a:rPr>
              <a:t>ecosystems</a:t>
            </a:r>
            <a:r>
              <a:t>, toxic wastes have caused substantial damage to animal and plant populations. Such wastes overwhelm natural restorative processes, destroy habitats, and reduce populations of sensitive species outright or </a:t>
            </a:r>
            <a:r>
              <a:rPr>
                <a:hlinkClick r:id="rId5"/>
              </a:rPr>
              <a:t>inhibit</a:t>
            </a:r>
            <a:r>
              <a:t> their reproductive success. </a:t>
            </a:r>
          </a:p>
          <a:p>
            <a:pPr marL="328083" indent="-328083" defTabSz="457200">
              <a:spcBef>
                <a:spcPts val="1000"/>
              </a:spcBef>
              <a:buSzPct val="100000"/>
              <a:buChar char="•"/>
              <a:defRPr sz="3000">
                <a:solidFill>
                  <a:srgbClr val="565F5F"/>
                </a:solidFill>
                <a:latin typeface="Helvetica"/>
                <a:ea typeface="Helvetica"/>
                <a:cs typeface="Helvetica"/>
                <a:sym typeface="Helvetica"/>
              </a:defRPr>
            </a:pPr>
            <a:r>
              <a:t>The </a:t>
            </a:r>
            <a:r>
              <a:rPr b="1"/>
              <a:t>decline of the </a:t>
            </a:r>
            <a:r>
              <a:rPr b="1">
                <a:uFill>
                  <a:solidFill>
                    <a:srgbClr val="14599D"/>
                  </a:solidFill>
                </a:uFill>
              </a:rPr>
              <a:t>bald eagle</a:t>
            </a:r>
            <a:r>
              <a:rPr b="1"/>
              <a:t> population</a:t>
            </a:r>
            <a:r>
              <a:t> by the 1960s and the double-crested </a:t>
            </a:r>
            <a:r>
              <a:rPr>
                <a:uFill>
                  <a:solidFill>
                    <a:srgbClr val="14599D"/>
                  </a:solidFill>
                </a:uFill>
                <a:hlinkClick r:id="rId6"/>
              </a:rPr>
              <a:t>cormorant</a:t>
            </a:r>
            <a:r>
              <a:t> population by the early 1970s as a result of DDT use are vivid examples. Similarly, PCBs and other toxins are blamed for many </a:t>
            </a:r>
            <a:r>
              <a:rPr b="1"/>
              <a:t>whale deaths</a:t>
            </a:r>
            <a:r>
              <a:t>, </a:t>
            </a:r>
            <a:r>
              <a:rPr b="1"/>
              <a:t>bird deformities</a:t>
            </a:r>
            <a:r>
              <a:t>, and </a:t>
            </a:r>
            <a:r>
              <a:rPr b="1"/>
              <a:t>endocrine, reproductive, neurological, and </a:t>
            </a:r>
            <a:r>
              <a:rPr b="1">
                <a:uFill>
                  <a:solidFill>
                    <a:srgbClr val="14599D"/>
                  </a:solidFill>
                </a:uFill>
                <a:hlinkClick r:id="rId7"/>
              </a:rPr>
              <a:t>immune system</a:t>
            </a:r>
            <a:r>
              <a:rPr b="1"/>
              <a:t> disruptions in humans and wildlife</a:t>
            </a:r>
            <a:r>
              <a: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Bioaccumulation"/>
          <p:cNvSpPr txBox="1">
            <a:spLocks noGrp="1"/>
          </p:cNvSpPr>
          <p:nvPr>
            <p:ph type="title"/>
          </p:nvPr>
        </p:nvSpPr>
        <p:spPr>
          <a:prstGeom prst="rect">
            <a:avLst/>
          </a:prstGeom>
        </p:spPr>
        <p:txBody>
          <a:bodyPr/>
          <a:lstStyle/>
          <a:p>
            <a:r>
              <a:t>Bioaccumulation</a:t>
            </a:r>
          </a:p>
        </p:txBody>
      </p:sp>
      <p:sp>
        <p:nvSpPr>
          <p:cNvPr id="374" name="Bioaccumulation is the gradual accumulation of substances, such as pesticides or other chemicals, in an organism.…"/>
          <p:cNvSpPr txBox="1">
            <a:spLocks noGrp="1"/>
          </p:cNvSpPr>
          <p:nvPr>
            <p:ph type="body" sz="half" idx="1"/>
          </p:nvPr>
        </p:nvSpPr>
        <p:spPr>
          <a:xfrm>
            <a:off x="282711" y="2549193"/>
            <a:ext cx="4330233" cy="7086056"/>
          </a:xfrm>
          <a:prstGeom prst="rect">
            <a:avLst/>
          </a:prstGeom>
        </p:spPr>
        <p:txBody>
          <a:bodyPr/>
          <a:lstStyle/>
          <a:p>
            <a:pPr marL="328083" indent="-328083" defTabSz="457200">
              <a:spcBef>
                <a:spcPts val="2000"/>
              </a:spcBef>
              <a:buSzPct val="100000"/>
              <a:buChar char="•"/>
              <a:defRPr sz="3000">
                <a:solidFill>
                  <a:srgbClr val="666666"/>
                </a:solidFill>
              </a:defRPr>
            </a:pPr>
            <a:r>
              <a:t>Bioaccumulation is the gradual accumulation of substances, such as pesticides or other chemicals, in an organism. </a:t>
            </a:r>
          </a:p>
          <a:p>
            <a:pPr marL="328083" indent="-328083" defTabSz="457200">
              <a:spcBef>
                <a:spcPts val="2000"/>
              </a:spcBef>
              <a:buSzPct val="100000"/>
              <a:buChar char="•"/>
              <a:defRPr sz="3000">
                <a:solidFill>
                  <a:srgbClr val="666666"/>
                </a:solidFill>
              </a:defRPr>
            </a:pPr>
            <a:r>
              <a:t>Bioaccumulation occurs when an organism absorbs a substance at a rate faster than that at which the substance is lost by catabolism and excretion.</a:t>
            </a:r>
          </a:p>
        </p:txBody>
      </p:sp>
      <p:pic>
        <p:nvPicPr>
          <p:cNvPr id="375" name="屏幕快照 2020-03-16 23.46.46.png" descr="屏幕快照 2020-03-16 23.46.46.png"/>
          <p:cNvPicPr>
            <a:picLocks noChangeAspect="1"/>
          </p:cNvPicPr>
          <p:nvPr/>
        </p:nvPicPr>
        <p:blipFill>
          <a:blip r:embed="rId2"/>
          <a:stretch>
            <a:fillRect/>
          </a:stretch>
        </p:blipFill>
        <p:spPr>
          <a:xfrm>
            <a:off x="4858606" y="3564921"/>
            <a:ext cx="7937501" cy="50546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iterate>
                                    <p:tmAbs val="0"/>
                                  </p:iterate>
                                  <p:childTnLst>
                                    <p:set>
                                      <p:cBhvr>
                                        <p:cTn id="6" fill="hold"/>
                                        <p:tgtEl>
                                          <p:spTgt spid="374">
                                            <p:bg/>
                                          </p:spTgt>
                                        </p:tgtEl>
                                        <p:attrNameLst>
                                          <p:attrName>style.visibility</p:attrName>
                                        </p:attrNameLst>
                                      </p:cBhvr>
                                      <p:to>
                                        <p:strVal val="visible"/>
                                      </p:to>
                                    </p:set>
                                    <p:animEffect transition="in" filter="blinds(vertical)">
                                      <p:cBhvr>
                                        <p:cTn id="7" dur="700"/>
                                        <p:tgtEl>
                                          <p:spTgt spid="374">
                                            <p:bg/>
                                          </p:spTgt>
                                        </p:tgtEl>
                                      </p:cBhvr>
                                    </p:animEffect>
                                  </p:childTnLst>
                                </p:cTn>
                              </p:par>
                              <p:par>
                                <p:cTn id="8" presetID="3" presetClass="entr" presetSubtype="5" fill="hold" grpId="0" nodeType="withEffect">
                                  <p:stCondLst>
                                    <p:cond delay="0"/>
                                  </p:stCondLst>
                                  <p:iterate>
                                    <p:tmAbs val="0"/>
                                  </p:iterate>
                                  <p:childTnLst>
                                    <p:set>
                                      <p:cBhvr>
                                        <p:cTn id="9" fill="hold"/>
                                        <p:tgtEl>
                                          <p:spTgt spid="374">
                                            <p:txEl>
                                              <p:pRg st="0" end="0"/>
                                            </p:txEl>
                                          </p:spTgt>
                                        </p:tgtEl>
                                        <p:attrNameLst>
                                          <p:attrName>style.visibility</p:attrName>
                                        </p:attrNameLst>
                                      </p:cBhvr>
                                      <p:to>
                                        <p:strVal val="visible"/>
                                      </p:to>
                                    </p:set>
                                    <p:animEffect transition="in" filter="blinds(vertical)">
                                      <p:cBhvr>
                                        <p:cTn id="10" dur="700"/>
                                        <p:tgtEl>
                                          <p:spTgt spid="37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iterate>
                                    <p:tmAbs val="0"/>
                                  </p:iterate>
                                  <p:childTnLst>
                                    <p:set>
                                      <p:cBhvr>
                                        <p:cTn id="14" fill="hold"/>
                                        <p:tgtEl>
                                          <p:spTgt spid="374">
                                            <p:txEl>
                                              <p:pRg st="1" end="1"/>
                                            </p:txEl>
                                          </p:spTgt>
                                        </p:tgtEl>
                                        <p:attrNameLst>
                                          <p:attrName>style.visibility</p:attrName>
                                        </p:attrNameLst>
                                      </p:cBhvr>
                                      <p:to>
                                        <p:strVal val="visible"/>
                                      </p:to>
                                    </p:set>
                                    <p:animEffect transition="in" filter="blinds(vertical)">
                                      <p:cBhvr>
                                        <p:cTn id="15" dur="700"/>
                                        <p:tgtEl>
                                          <p:spTgt spid="3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 grpId="0" build="p" bldLvl="5"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Bioaccumulation"/>
          <p:cNvSpPr txBox="1">
            <a:spLocks noGrp="1"/>
          </p:cNvSpPr>
          <p:nvPr>
            <p:ph type="title"/>
          </p:nvPr>
        </p:nvSpPr>
        <p:spPr>
          <a:prstGeom prst="rect">
            <a:avLst/>
          </a:prstGeom>
        </p:spPr>
        <p:txBody>
          <a:bodyPr/>
          <a:lstStyle/>
          <a:p>
            <a:r>
              <a:t>Bioaccumulation</a:t>
            </a:r>
          </a:p>
        </p:txBody>
      </p:sp>
      <p:pic>
        <p:nvPicPr>
          <p:cNvPr id="378" name="biomagnification1_med.jpg" descr="biomagnification1_med.jpg"/>
          <p:cNvPicPr>
            <a:picLocks noChangeAspect="1"/>
          </p:cNvPicPr>
          <p:nvPr/>
        </p:nvPicPr>
        <p:blipFill>
          <a:blip r:embed="rId2"/>
          <a:stretch>
            <a:fillRect/>
          </a:stretch>
        </p:blipFill>
        <p:spPr>
          <a:xfrm>
            <a:off x="1351498" y="3332230"/>
            <a:ext cx="10820401" cy="52832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8"/>
                                        </p:tgtEl>
                                        <p:attrNameLst>
                                          <p:attrName>style.visibility</p:attrName>
                                        </p:attrNameLst>
                                      </p:cBhvr>
                                      <p:to>
                                        <p:strVal val="visible"/>
                                      </p:to>
                                    </p:set>
                                    <p:animEffect transition="in" filter="box(out)">
                                      <p:cBhvr>
                                        <p:cTn id="7" dur="7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Bioaccumulation - PBTs"/>
          <p:cNvSpPr txBox="1">
            <a:spLocks noGrp="1"/>
          </p:cNvSpPr>
          <p:nvPr>
            <p:ph type="title"/>
          </p:nvPr>
        </p:nvSpPr>
        <p:spPr>
          <a:prstGeom prst="rect">
            <a:avLst/>
          </a:prstGeom>
        </p:spPr>
        <p:txBody>
          <a:bodyPr/>
          <a:lstStyle>
            <a:lvl1pPr marL="228600" indent="-228600">
              <a:buSzPct val="80000"/>
              <a:buBlip>
                <a:blip r:embed="rId3"/>
              </a:buBlip>
            </a:lvl1pPr>
          </a:lstStyle>
          <a:p>
            <a:r>
              <a:t>Bioaccumulation - PBTs</a:t>
            </a:r>
          </a:p>
        </p:txBody>
      </p:sp>
      <p:sp>
        <p:nvSpPr>
          <p:cNvPr id="381" name="The world’s most dangerous chemical toxins, are categorized as persistent organic pollutants (POPs).…"/>
          <p:cNvSpPr txBox="1">
            <a:spLocks noGrp="1"/>
          </p:cNvSpPr>
          <p:nvPr>
            <p:ph type="body" idx="1"/>
          </p:nvPr>
        </p:nvSpPr>
        <p:spPr>
          <a:xfrm>
            <a:off x="787400" y="2369679"/>
            <a:ext cx="11430000" cy="6904594"/>
          </a:xfrm>
          <a:prstGeom prst="rect">
            <a:avLst/>
          </a:prstGeom>
        </p:spPr>
        <p:txBody>
          <a:bodyPr/>
          <a:lstStyle/>
          <a:p>
            <a:pPr marL="328083" indent="-328083" defTabSz="457200">
              <a:spcBef>
                <a:spcPts val="2000"/>
              </a:spcBef>
              <a:buSzPct val="100000"/>
              <a:buChar char="•"/>
              <a:defRPr sz="3000">
                <a:solidFill>
                  <a:srgbClr val="565F5F"/>
                </a:solidFill>
                <a:latin typeface="Helvetica"/>
                <a:ea typeface="Helvetica"/>
                <a:cs typeface="Helvetica"/>
                <a:sym typeface="Helvetica"/>
              </a:defRPr>
            </a:pPr>
            <a:r>
              <a:t>The world’s most dangerous chemical toxins, are categorized as persistent organic pollutants (POPs).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Several POPs are pesticides: aldrin, chlordane, </a:t>
            </a:r>
            <a:r>
              <a:rPr>
                <a:uFill>
                  <a:solidFill>
                    <a:srgbClr val="14599D"/>
                  </a:solidFill>
                </a:uFill>
                <a:hlinkClick r:id="rId4"/>
              </a:rPr>
              <a:t>DDT</a:t>
            </a:r>
            <a:r>
              <a:t>, dieldrin, endrin, heptachlor, hexachlorobenzene, mirex, and toxaphene. Other POPs are produced during the combustion process. For example, </a:t>
            </a:r>
            <a:r>
              <a:rPr>
                <a:uFill>
                  <a:solidFill>
                    <a:srgbClr val="14599D"/>
                  </a:solidFill>
                </a:uFill>
              </a:rPr>
              <a:t>dioxins</a:t>
            </a:r>
            <a:r>
              <a:t>, </a:t>
            </a:r>
            <a:r>
              <a:rPr>
                <a:uFill>
                  <a:solidFill>
                    <a:srgbClr val="14599D"/>
                  </a:solidFill>
                </a:uFill>
              </a:rPr>
              <a:t>furans</a:t>
            </a:r>
            <a:r>
              <a:t> and </a:t>
            </a:r>
            <a:r>
              <a:rPr>
                <a:uFill>
                  <a:solidFill>
                    <a:srgbClr val="14599D"/>
                  </a:solidFill>
                </a:uFill>
              </a:rPr>
              <a:t>polychlorinated biphenyls</a:t>
            </a:r>
            <a:r>
              <a:t> (PCBs).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Other toxins such as </a:t>
            </a:r>
            <a:r>
              <a:rPr>
                <a:uFill>
                  <a:solidFill>
                    <a:srgbClr val="14599D"/>
                  </a:solidFill>
                </a:uFill>
              </a:rPr>
              <a:t>arsenic</a:t>
            </a:r>
            <a:r>
              <a:t>, </a:t>
            </a:r>
            <a:r>
              <a:rPr>
                <a:uFill>
                  <a:solidFill>
                    <a:srgbClr val="14599D"/>
                  </a:solidFill>
                </a:uFill>
                <a:hlinkClick r:id="rId5"/>
              </a:rPr>
              <a:t>beryllium</a:t>
            </a:r>
            <a:r>
              <a:t>, </a:t>
            </a:r>
            <a:r>
              <a:rPr>
                <a:uFill>
                  <a:solidFill>
                    <a:srgbClr val="14599D"/>
                  </a:solidFill>
                </a:uFill>
              </a:rPr>
              <a:t>cadmium</a:t>
            </a:r>
            <a:r>
              <a:t>, </a:t>
            </a:r>
            <a:r>
              <a:rPr>
                <a:uFill>
                  <a:solidFill>
                    <a:srgbClr val="14599D"/>
                  </a:solidFill>
                </a:uFill>
              </a:rPr>
              <a:t>copper</a:t>
            </a:r>
            <a:r>
              <a:t>, </a:t>
            </a:r>
            <a:r>
              <a:rPr>
                <a:uFill>
                  <a:solidFill>
                    <a:srgbClr val="14599D"/>
                  </a:solidFill>
                </a:uFill>
              </a:rPr>
              <a:t>lead</a:t>
            </a:r>
            <a:r>
              <a:t>, </a:t>
            </a:r>
            <a:r>
              <a:rPr>
                <a:uFill>
                  <a:solidFill>
                    <a:srgbClr val="14599D"/>
                  </a:solidFill>
                </a:uFill>
              </a:rPr>
              <a:t>nickel</a:t>
            </a:r>
            <a:r>
              <a:t>, and </a:t>
            </a:r>
            <a:r>
              <a:rPr>
                <a:uFill>
                  <a:solidFill>
                    <a:srgbClr val="14599D"/>
                  </a:solidFill>
                </a:uFill>
              </a:rPr>
              <a:t>zinc</a:t>
            </a:r>
            <a:r>
              <a:t> belong to a wider group of chemicals called </a:t>
            </a:r>
            <a:r>
              <a:rPr b="1"/>
              <a:t>persistent bioaccumulative toxins (PBTs)</a:t>
            </a:r>
            <a:r>
              <a:t>, which include the POPs and can linger in the environment for long periods.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Bioaccumulation - PBTs"/>
          <p:cNvSpPr txBox="1">
            <a:spLocks noGrp="1"/>
          </p:cNvSpPr>
          <p:nvPr>
            <p:ph type="title"/>
          </p:nvPr>
        </p:nvSpPr>
        <p:spPr>
          <a:prstGeom prst="rect">
            <a:avLst/>
          </a:prstGeom>
        </p:spPr>
        <p:txBody>
          <a:bodyPr/>
          <a:lstStyle>
            <a:lvl1pPr marL="228600" indent="-228600">
              <a:buSzPct val="80000"/>
              <a:buBlip>
                <a:blip r:embed="rId2"/>
              </a:buBlip>
            </a:lvl1pPr>
          </a:lstStyle>
          <a:p>
            <a:r>
              <a:t>Bioaccumulation - PBTs</a:t>
            </a:r>
          </a:p>
        </p:txBody>
      </p:sp>
      <p:sp>
        <p:nvSpPr>
          <p:cNvPr id="386" name="Peristent, bioaccumulative and toxic (PBT) substances are chemical compounds that are resistant to degradation (breaking down), are highly mobile in the environment and exhibit a high degree of toxicity.…"/>
          <p:cNvSpPr txBox="1">
            <a:spLocks noGrp="1"/>
          </p:cNvSpPr>
          <p:nvPr>
            <p:ph type="body" idx="1"/>
          </p:nvPr>
        </p:nvSpPr>
        <p:spPr>
          <a:prstGeom prst="rect">
            <a:avLst/>
          </a:prstGeom>
        </p:spPr>
        <p:txBody>
          <a:bodyPr/>
          <a:lstStyle/>
          <a:p>
            <a:pPr marL="328083" indent="-328083" defTabSz="457200">
              <a:spcBef>
                <a:spcPts val="2000"/>
              </a:spcBef>
              <a:buSzPct val="100000"/>
              <a:buChar char="•"/>
              <a:defRPr sz="3000">
                <a:solidFill>
                  <a:srgbClr val="565F5F"/>
                </a:solidFill>
                <a:latin typeface="Helvetica"/>
                <a:ea typeface="Helvetica"/>
                <a:cs typeface="Helvetica"/>
                <a:sym typeface="Helvetica"/>
              </a:defRPr>
            </a:pPr>
            <a:r>
              <a:t>Peristent, bioaccumulative and toxic (PBT) substances are chemical compounds that are </a:t>
            </a:r>
            <a:r>
              <a:rPr b="1"/>
              <a:t>resistant to degradation</a:t>
            </a:r>
            <a:r>
              <a:t> (breaking down), are highly mobile in the environment and exhibit a high degree of toxicity. </a:t>
            </a:r>
          </a:p>
          <a:p>
            <a:pPr marL="328083" indent="-328083" defTabSz="457200">
              <a:spcBef>
                <a:spcPts val="2000"/>
              </a:spcBef>
              <a:buSzPct val="100000"/>
              <a:buChar char="•"/>
              <a:defRPr sz="3000">
                <a:solidFill>
                  <a:srgbClr val="565F5F"/>
                </a:solidFill>
                <a:latin typeface="Helvetica"/>
                <a:ea typeface="Helvetica"/>
                <a:cs typeface="Helvetica"/>
                <a:sym typeface="Helvetica"/>
              </a:defRPr>
            </a:pPr>
            <a:r>
              <a:t>PBTs </a:t>
            </a:r>
            <a:r>
              <a:rPr b="1"/>
              <a:t>bioaccumulate</a:t>
            </a:r>
            <a:r>
              <a:t> (meaning the substance is retained and builds up within a single organism) and </a:t>
            </a:r>
            <a:r>
              <a:rPr b="1"/>
              <a:t>biomagnify</a:t>
            </a:r>
            <a:r>
              <a:t> up the food chain (meaning that organisms at higher levels on the food chain show increasing levels of the substance because they are constantly eating the substance embedded in the tissue of their prey).</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Water pollution - Female contraceptive hormones"/>
          <p:cNvSpPr txBox="1">
            <a:spLocks noGrp="1"/>
          </p:cNvSpPr>
          <p:nvPr>
            <p:ph type="title"/>
          </p:nvPr>
        </p:nvSpPr>
        <p:spPr>
          <a:prstGeom prst="rect">
            <a:avLst/>
          </a:prstGeom>
        </p:spPr>
        <p:txBody>
          <a:bodyPr>
            <a:normAutofit fontScale="90000"/>
          </a:bodyPr>
          <a:lstStyle/>
          <a:p>
            <a:r>
              <a:t>Water pollution - Female contraceptive hormones</a:t>
            </a:r>
          </a:p>
        </p:txBody>
      </p:sp>
      <p:sp>
        <p:nvSpPr>
          <p:cNvPr id="389" name="After the active ingredient in most birth control pills has done its duty preventing pregnancy, it begins a second life as a pollutant that can harm wildlife in waterways.…"/>
          <p:cNvSpPr txBox="1">
            <a:spLocks noGrp="1"/>
          </p:cNvSpPr>
          <p:nvPr>
            <p:ph type="body" sz="half" idx="1"/>
          </p:nvPr>
        </p:nvSpPr>
        <p:spPr>
          <a:xfrm>
            <a:off x="787400" y="2768600"/>
            <a:ext cx="6038032" cy="6663916"/>
          </a:xfrm>
          <a:prstGeom prst="rect">
            <a:avLst/>
          </a:prstGeom>
        </p:spPr>
        <p:txBody>
          <a:bodyPr/>
          <a:lstStyle/>
          <a:p>
            <a:pPr marL="324802" indent="-324802" defTabSz="452627">
              <a:spcBef>
                <a:spcPts val="1900"/>
              </a:spcBef>
              <a:buSzPct val="100000"/>
              <a:buChar char="•"/>
              <a:defRPr sz="2970">
                <a:solidFill>
                  <a:srgbClr val="565F5F"/>
                </a:solidFill>
                <a:latin typeface="Helvetica"/>
                <a:ea typeface="Helvetica"/>
                <a:cs typeface="Helvetica"/>
                <a:sym typeface="Helvetica"/>
              </a:defRPr>
            </a:pPr>
            <a:r>
              <a:t>After the active ingredient in most birth control pills has done its duty </a:t>
            </a:r>
            <a:r>
              <a:rPr b="1"/>
              <a:t>preventing pregnancy</a:t>
            </a:r>
            <a:r>
              <a:t>, it begins a second life as a pollutant that can h</a:t>
            </a:r>
            <a:r>
              <a:rPr b="1"/>
              <a:t>arm wildlife in waterways</a:t>
            </a:r>
            <a:r>
              <a:t>.</a:t>
            </a:r>
          </a:p>
          <a:p>
            <a:pPr marL="324802" indent="-324802" defTabSz="452627">
              <a:spcBef>
                <a:spcPts val="1900"/>
              </a:spcBef>
              <a:buSzPct val="100000"/>
              <a:buChar char="•"/>
              <a:defRPr sz="2970">
                <a:solidFill>
                  <a:srgbClr val="565F5F"/>
                </a:solidFill>
                <a:latin typeface="Helvetica"/>
                <a:ea typeface="Helvetica"/>
                <a:cs typeface="Helvetica"/>
                <a:sym typeface="Helvetica"/>
              </a:defRPr>
            </a:pPr>
            <a:r>
              <a:t>It has </a:t>
            </a:r>
            <a:r>
              <a:rPr b="1"/>
              <a:t>feminizing</a:t>
            </a:r>
            <a:r>
              <a:t> effect on male fish such as producing fewer sperm, creating intersex fish and can alter female-to-male ratios. Hence it raises concerns about female hormones leaching into water supply and affect humans.</a:t>
            </a:r>
          </a:p>
        </p:txBody>
      </p:sp>
      <p:pic>
        <p:nvPicPr>
          <p:cNvPr id="390" name="Low-Estrogen-Birth-Control-Pills.jpg" descr="Low-Estrogen-Birth-Control-Pills.jpg"/>
          <p:cNvPicPr>
            <a:picLocks noChangeAspect="1"/>
          </p:cNvPicPr>
          <p:nvPr/>
        </p:nvPicPr>
        <p:blipFill>
          <a:blip r:embed="rId3"/>
          <a:stretch>
            <a:fillRect/>
          </a:stretch>
        </p:blipFill>
        <p:spPr>
          <a:xfrm>
            <a:off x="7524321" y="4256917"/>
            <a:ext cx="4854884" cy="323436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89">
                                            <p:bg/>
                                          </p:spTgt>
                                        </p:tgtEl>
                                        <p:attrNameLst>
                                          <p:attrName>style.visibility</p:attrName>
                                        </p:attrNameLst>
                                      </p:cBhvr>
                                      <p:to>
                                        <p:strVal val="visible"/>
                                      </p:to>
                                    </p:set>
                                    <p:animEffect transition="in" filter="wipe(left)">
                                      <p:cBhvr>
                                        <p:cTn id="7" dur="700"/>
                                        <p:tgtEl>
                                          <p:spTgt spid="389">
                                            <p:bg/>
                                          </p:spTgt>
                                        </p:tgtEl>
                                      </p:cBhvr>
                                    </p:animEffect>
                                  </p:childTnLst>
                                </p:cTn>
                              </p:par>
                              <p:par>
                                <p:cTn id="8" presetID="22" presetClass="entr" presetSubtype="8" fill="hold" grpId="0" nodeType="withEffect">
                                  <p:stCondLst>
                                    <p:cond delay="0"/>
                                  </p:stCondLst>
                                  <p:iterate>
                                    <p:tmAbs val="0"/>
                                  </p:iterate>
                                  <p:childTnLst>
                                    <p:set>
                                      <p:cBhvr>
                                        <p:cTn id="9" fill="hold"/>
                                        <p:tgtEl>
                                          <p:spTgt spid="389">
                                            <p:txEl>
                                              <p:pRg st="0" end="0"/>
                                            </p:txEl>
                                          </p:spTgt>
                                        </p:tgtEl>
                                        <p:attrNameLst>
                                          <p:attrName>style.visibility</p:attrName>
                                        </p:attrNameLst>
                                      </p:cBhvr>
                                      <p:to>
                                        <p:strVal val="visible"/>
                                      </p:to>
                                    </p:set>
                                    <p:animEffect transition="in" filter="wipe(left)">
                                      <p:cBhvr>
                                        <p:cTn id="10" dur="700"/>
                                        <p:tgtEl>
                                          <p:spTgt spid="38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89">
                                            <p:txEl>
                                              <p:pRg st="1" end="1"/>
                                            </p:txEl>
                                          </p:spTgt>
                                        </p:tgtEl>
                                        <p:attrNameLst>
                                          <p:attrName>style.visibility</p:attrName>
                                        </p:attrNameLst>
                                      </p:cBhvr>
                                      <p:to>
                                        <p:strVal val="visible"/>
                                      </p:to>
                                    </p:set>
                                    <p:animEffect transition="in" filter="wipe(left)">
                                      <p:cBhvr>
                                        <p:cTn id="15" dur="700"/>
                                        <p:tgtEl>
                                          <p:spTgt spid="3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build="p" bldLvl="5"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Waste disposal"/>
          <p:cNvSpPr txBox="1">
            <a:spLocks noGrp="1"/>
          </p:cNvSpPr>
          <p:nvPr>
            <p:ph type="title"/>
          </p:nvPr>
        </p:nvSpPr>
        <p:spPr>
          <a:prstGeom prst="rect">
            <a:avLst/>
          </a:prstGeom>
        </p:spPr>
        <p:txBody>
          <a:bodyPr/>
          <a:lstStyle/>
          <a:p>
            <a:r>
              <a:t>Waste disposal</a:t>
            </a:r>
          </a:p>
        </p:txBody>
      </p:sp>
      <p:sp>
        <p:nvSpPr>
          <p:cNvPr id="395" name="What happen to the solid trash we throw away?…"/>
          <p:cNvSpPr txBox="1">
            <a:spLocks noGrp="1"/>
          </p:cNvSpPr>
          <p:nvPr>
            <p:ph type="body" sz="quarter" idx="1"/>
          </p:nvPr>
        </p:nvSpPr>
        <p:spPr>
          <a:xfrm>
            <a:off x="488209" y="2549193"/>
            <a:ext cx="5486401" cy="3039041"/>
          </a:xfrm>
          <a:prstGeom prst="rect">
            <a:avLst/>
          </a:prstGeom>
        </p:spPr>
        <p:txBody>
          <a:bodyPr/>
          <a:lstStyle/>
          <a:p>
            <a:pPr marL="329184" indent="-329184" defTabSz="560831">
              <a:spcBef>
                <a:spcPts val="1900"/>
              </a:spcBef>
              <a:buBlip>
                <a:blip r:embed="rId3"/>
              </a:buBlip>
              <a:defRPr sz="2880"/>
            </a:pPr>
            <a:r>
              <a:t>What happen to the solid trash we throw away?</a:t>
            </a:r>
          </a:p>
          <a:p>
            <a:pPr marL="329184" indent="-329184" defTabSz="560831">
              <a:spcBef>
                <a:spcPts val="1900"/>
              </a:spcBef>
              <a:buBlip>
                <a:blip r:embed="rId3"/>
              </a:buBlip>
              <a:defRPr sz="2880"/>
            </a:pPr>
            <a:r>
              <a:t>Incineration - burn to ashes</a:t>
            </a:r>
          </a:p>
          <a:p>
            <a:pPr marL="329184" indent="-329184" defTabSz="560831">
              <a:spcBef>
                <a:spcPts val="1900"/>
              </a:spcBef>
              <a:buBlip>
                <a:blip r:embed="rId3"/>
              </a:buBlip>
              <a:defRPr sz="2880"/>
            </a:pPr>
            <a:r>
              <a:t>Landfill - need management</a:t>
            </a:r>
          </a:p>
          <a:p>
            <a:pPr marL="329184" indent="-329184" defTabSz="560831">
              <a:spcBef>
                <a:spcPts val="1900"/>
              </a:spcBef>
              <a:buBlip>
                <a:blip r:embed="rId3"/>
              </a:buBlip>
              <a:defRPr sz="2880"/>
            </a:pPr>
            <a:r>
              <a:t>Recycle</a:t>
            </a:r>
          </a:p>
        </p:txBody>
      </p:sp>
      <p:pic>
        <p:nvPicPr>
          <p:cNvPr id="396" name="图像" descr="图像"/>
          <p:cNvPicPr>
            <a:picLocks noChangeAspect="1"/>
          </p:cNvPicPr>
          <p:nvPr/>
        </p:nvPicPr>
        <p:blipFill>
          <a:blip r:embed="rId4"/>
          <a:stretch>
            <a:fillRect/>
          </a:stretch>
        </p:blipFill>
        <p:spPr>
          <a:xfrm>
            <a:off x="229379" y="5664308"/>
            <a:ext cx="5819789" cy="3879860"/>
          </a:xfrm>
          <a:prstGeom prst="rect">
            <a:avLst/>
          </a:prstGeom>
          <a:ln w="12700">
            <a:miter lim="400000"/>
          </a:ln>
        </p:spPr>
      </p:pic>
      <p:sp>
        <p:nvSpPr>
          <p:cNvPr id="397" name="Sanitary landfill:…"/>
          <p:cNvSpPr txBox="1"/>
          <p:nvPr/>
        </p:nvSpPr>
        <p:spPr>
          <a:xfrm>
            <a:off x="6462819" y="2493910"/>
            <a:ext cx="6149762" cy="6999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1000"/>
              </a:spcBef>
              <a:defRPr sz="3000"/>
            </a:pPr>
            <a:r>
              <a:t>Sanitary landfill:</a:t>
            </a:r>
          </a:p>
          <a:p>
            <a:pPr marL="634999" indent="-634999" algn="l">
              <a:spcBef>
                <a:spcPts val="1000"/>
              </a:spcBef>
              <a:buSzPct val="100000"/>
              <a:buAutoNum type="arabicPeriod"/>
              <a:defRPr sz="3000"/>
            </a:pPr>
            <a:r>
              <a:t>Liners: prevent leachate from leaking into the soil.</a:t>
            </a:r>
          </a:p>
          <a:p>
            <a:pPr marL="634999" indent="-634999" algn="l">
              <a:spcBef>
                <a:spcPts val="1000"/>
              </a:spcBef>
              <a:buSzPct val="100000"/>
              <a:buAutoNum type="arabicPeriod"/>
              <a:defRPr sz="3000"/>
            </a:pPr>
            <a:r>
              <a:t>Monitoring wells: tested nearby wells regularly to ensure that pollutants are not leaching into the water.</a:t>
            </a:r>
          </a:p>
          <a:p>
            <a:pPr marL="634999" indent="-634999" algn="l">
              <a:spcBef>
                <a:spcPts val="1000"/>
              </a:spcBef>
              <a:buSzPct val="100000"/>
              <a:buAutoNum type="arabicPeriod"/>
              <a:defRPr sz="3000"/>
            </a:pPr>
            <a:r>
              <a:t>Compacted layers</a:t>
            </a:r>
          </a:p>
          <a:p>
            <a:pPr marL="634999" indent="-634999" algn="l">
              <a:spcBef>
                <a:spcPts val="1000"/>
              </a:spcBef>
              <a:buSzPct val="100000"/>
              <a:buAutoNum type="arabicPeriod"/>
              <a:defRPr sz="3000"/>
            </a:pPr>
            <a:r>
              <a:t>Vent pipes: allow the gases produced as waste decomposes - namely methane and carbon dioxide - to vent into the atmosphere and prevent fires and explosions.</a:t>
            </a:r>
          </a:p>
        </p:txBody>
      </p:sp>
    </p:spTree>
  </p:cSld>
  <p:clrMapOvr>
    <a:masterClrMapping/>
  </p:clrMapOvr>
  <mc:AlternateContent xmlns:mc="http://schemas.openxmlformats.org/markup-compatibility/2006" xmlns:p14="http://schemas.microsoft.com/office/powerpoint/2010/main">
    <mc:Choice Requires="p14">
      <p:transition>
        <p14:rippl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95">
                                            <p:bg/>
                                          </p:spTgt>
                                        </p:tgtEl>
                                        <p:attrNameLst>
                                          <p:attrName>style.visibility</p:attrName>
                                        </p:attrNameLst>
                                      </p:cBhvr>
                                      <p:to>
                                        <p:strVal val="visible"/>
                                      </p:to>
                                    </p:set>
                                    <p:animEffect transition="in" filter="wipe(left)">
                                      <p:cBhvr>
                                        <p:cTn id="7" dur="700"/>
                                        <p:tgtEl>
                                          <p:spTgt spid="395">
                                            <p:bg/>
                                          </p:spTgt>
                                        </p:tgtEl>
                                      </p:cBhvr>
                                    </p:animEffect>
                                  </p:childTnLst>
                                </p:cTn>
                              </p:par>
                              <p:par>
                                <p:cTn id="8" presetID="22" presetClass="entr" presetSubtype="8" fill="hold" grpId="0" nodeType="withEffect">
                                  <p:stCondLst>
                                    <p:cond delay="0"/>
                                  </p:stCondLst>
                                  <p:iterate>
                                    <p:tmAbs val="0"/>
                                  </p:iterate>
                                  <p:childTnLst>
                                    <p:set>
                                      <p:cBhvr>
                                        <p:cTn id="9" fill="hold"/>
                                        <p:tgtEl>
                                          <p:spTgt spid="395">
                                            <p:txEl>
                                              <p:pRg st="0" end="0"/>
                                            </p:txEl>
                                          </p:spTgt>
                                        </p:tgtEl>
                                        <p:attrNameLst>
                                          <p:attrName>style.visibility</p:attrName>
                                        </p:attrNameLst>
                                      </p:cBhvr>
                                      <p:to>
                                        <p:strVal val="visible"/>
                                      </p:to>
                                    </p:set>
                                    <p:animEffect transition="in" filter="wipe(left)">
                                      <p:cBhvr>
                                        <p:cTn id="10" dur="700"/>
                                        <p:tgtEl>
                                          <p:spTgt spid="39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395">
                                            <p:txEl>
                                              <p:pRg st="1" end="1"/>
                                            </p:txEl>
                                          </p:spTgt>
                                        </p:tgtEl>
                                        <p:attrNameLst>
                                          <p:attrName>style.visibility</p:attrName>
                                        </p:attrNameLst>
                                      </p:cBhvr>
                                      <p:to>
                                        <p:strVal val="visible"/>
                                      </p:to>
                                    </p:set>
                                    <p:animEffect transition="in" filter="wipe(left)">
                                      <p:cBhvr>
                                        <p:cTn id="15" dur="700"/>
                                        <p:tgtEl>
                                          <p:spTgt spid="39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395">
                                            <p:txEl>
                                              <p:pRg st="2" end="2"/>
                                            </p:txEl>
                                          </p:spTgt>
                                        </p:tgtEl>
                                        <p:attrNameLst>
                                          <p:attrName>style.visibility</p:attrName>
                                        </p:attrNameLst>
                                      </p:cBhvr>
                                      <p:to>
                                        <p:strVal val="visible"/>
                                      </p:to>
                                    </p:set>
                                    <p:animEffect transition="in" filter="wipe(left)">
                                      <p:cBhvr>
                                        <p:cTn id="20" dur="700"/>
                                        <p:tgtEl>
                                          <p:spTgt spid="39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395">
                                            <p:txEl>
                                              <p:pRg st="3" end="3"/>
                                            </p:txEl>
                                          </p:spTgt>
                                        </p:tgtEl>
                                        <p:attrNameLst>
                                          <p:attrName>style.visibility</p:attrName>
                                        </p:attrNameLst>
                                      </p:cBhvr>
                                      <p:to>
                                        <p:strVal val="visible"/>
                                      </p:to>
                                    </p:set>
                                    <p:animEffect transition="in" filter="wipe(left)">
                                      <p:cBhvr>
                                        <p:cTn id="25" dur="700"/>
                                        <p:tgtEl>
                                          <p:spTgt spid="39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5" fill="hold" grpId="0" nodeType="clickEffect">
                                  <p:stCondLst>
                                    <p:cond delay="0"/>
                                  </p:stCondLst>
                                  <p:iterate>
                                    <p:tmAbs val="0"/>
                                  </p:iterate>
                                  <p:childTnLst>
                                    <p:set>
                                      <p:cBhvr>
                                        <p:cTn id="29" fill="hold"/>
                                        <p:tgtEl>
                                          <p:spTgt spid="397">
                                            <p:bg/>
                                          </p:spTgt>
                                        </p:tgtEl>
                                        <p:attrNameLst>
                                          <p:attrName>style.visibility</p:attrName>
                                        </p:attrNameLst>
                                      </p:cBhvr>
                                      <p:to>
                                        <p:strVal val="visible"/>
                                      </p:to>
                                    </p:set>
                                    <p:animEffect transition="in" filter="blinds(vertical)">
                                      <p:cBhvr>
                                        <p:cTn id="30" dur="700"/>
                                        <p:tgtEl>
                                          <p:spTgt spid="397">
                                            <p:bg/>
                                          </p:spTgt>
                                        </p:tgtEl>
                                      </p:cBhvr>
                                    </p:animEffect>
                                  </p:childTnLst>
                                </p:cTn>
                              </p:par>
                              <p:par>
                                <p:cTn id="31" presetID="3" presetClass="entr" presetSubtype="5" fill="hold" grpId="0" nodeType="withEffect">
                                  <p:stCondLst>
                                    <p:cond delay="0"/>
                                  </p:stCondLst>
                                  <p:iterate>
                                    <p:tmAbs val="0"/>
                                  </p:iterate>
                                  <p:childTnLst>
                                    <p:set>
                                      <p:cBhvr>
                                        <p:cTn id="32" fill="hold"/>
                                        <p:tgtEl>
                                          <p:spTgt spid="397">
                                            <p:txEl>
                                              <p:pRg st="0" end="0"/>
                                            </p:txEl>
                                          </p:spTgt>
                                        </p:tgtEl>
                                        <p:attrNameLst>
                                          <p:attrName>style.visibility</p:attrName>
                                        </p:attrNameLst>
                                      </p:cBhvr>
                                      <p:to>
                                        <p:strVal val="visible"/>
                                      </p:to>
                                    </p:set>
                                    <p:animEffect transition="in" filter="blinds(vertical)">
                                      <p:cBhvr>
                                        <p:cTn id="33" dur="700"/>
                                        <p:tgtEl>
                                          <p:spTgt spid="39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iterate>
                                    <p:tmAbs val="0"/>
                                  </p:iterate>
                                  <p:childTnLst>
                                    <p:set>
                                      <p:cBhvr>
                                        <p:cTn id="37" fill="hold"/>
                                        <p:tgtEl>
                                          <p:spTgt spid="397">
                                            <p:txEl>
                                              <p:pRg st="1" end="1"/>
                                            </p:txEl>
                                          </p:spTgt>
                                        </p:tgtEl>
                                        <p:attrNameLst>
                                          <p:attrName>style.visibility</p:attrName>
                                        </p:attrNameLst>
                                      </p:cBhvr>
                                      <p:to>
                                        <p:strVal val="visible"/>
                                      </p:to>
                                    </p:set>
                                    <p:animEffect transition="in" filter="blinds(vertical)">
                                      <p:cBhvr>
                                        <p:cTn id="38" dur="700"/>
                                        <p:tgtEl>
                                          <p:spTgt spid="39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iterate>
                                    <p:tmAbs val="0"/>
                                  </p:iterate>
                                  <p:childTnLst>
                                    <p:set>
                                      <p:cBhvr>
                                        <p:cTn id="42" fill="hold"/>
                                        <p:tgtEl>
                                          <p:spTgt spid="397">
                                            <p:txEl>
                                              <p:pRg st="2" end="2"/>
                                            </p:txEl>
                                          </p:spTgt>
                                        </p:tgtEl>
                                        <p:attrNameLst>
                                          <p:attrName>style.visibility</p:attrName>
                                        </p:attrNameLst>
                                      </p:cBhvr>
                                      <p:to>
                                        <p:strVal val="visible"/>
                                      </p:to>
                                    </p:set>
                                    <p:animEffect transition="in" filter="blinds(vertical)">
                                      <p:cBhvr>
                                        <p:cTn id="43" dur="700"/>
                                        <p:tgtEl>
                                          <p:spTgt spid="397">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5" fill="hold" grpId="0" nodeType="clickEffect">
                                  <p:stCondLst>
                                    <p:cond delay="0"/>
                                  </p:stCondLst>
                                  <p:iterate>
                                    <p:tmAbs val="0"/>
                                  </p:iterate>
                                  <p:childTnLst>
                                    <p:set>
                                      <p:cBhvr>
                                        <p:cTn id="47" fill="hold"/>
                                        <p:tgtEl>
                                          <p:spTgt spid="397">
                                            <p:txEl>
                                              <p:pRg st="3" end="3"/>
                                            </p:txEl>
                                          </p:spTgt>
                                        </p:tgtEl>
                                        <p:attrNameLst>
                                          <p:attrName>style.visibility</p:attrName>
                                        </p:attrNameLst>
                                      </p:cBhvr>
                                      <p:to>
                                        <p:strVal val="visible"/>
                                      </p:to>
                                    </p:set>
                                    <p:animEffect transition="in" filter="blinds(vertical)">
                                      <p:cBhvr>
                                        <p:cTn id="48" dur="700"/>
                                        <p:tgtEl>
                                          <p:spTgt spid="397">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5" fill="hold" grpId="0" nodeType="clickEffect">
                                  <p:stCondLst>
                                    <p:cond delay="0"/>
                                  </p:stCondLst>
                                  <p:iterate>
                                    <p:tmAbs val="0"/>
                                  </p:iterate>
                                  <p:childTnLst>
                                    <p:set>
                                      <p:cBhvr>
                                        <p:cTn id="52" fill="hold"/>
                                        <p:tgtEl>
                                          <p:spTgt spid="397">
                                            <p:txEl>
                                              <p:pRg st="4" end="4"/>
                                            </p:txEl>
                                          </p:spTgt>
                                        </p:tgtEl>
                                        <p:attrNameLst>
                                          <p:attrName>style.visibility</p:attrName>
                                        </p:attrNameLst>
                                      </p:cBhvr>
                                      <p:to>
                                        <p:strVal val="visible"/>
                                      </p:to>
                                    </p:set>
                                    <p:animEffect transition="in" filter="blinds(vertical)">
                                      <p:cBhvr>
                                        <p:cTn id="53" dur="700"/>
                                        <p:tgtEl>
                                          <p:spTgt spid="3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build="p" bldLvl="5" animBg="1" advAuto="0"/>
      <p:bldP spid="397"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2  emissions"/>
          <p:cNvSpPr txBox="1">
            <a:spLocks noGrp="1"/>
          </p:cNvSpPr>
          <p:nvPr>
            <p:ph type="title"/>
          </p:nvPr>
        </p:nvSpPr>
        <p:spPr>
          <a:xfrm>
            <a:off x="401351" y="443717"/>
            <a:ext cx="6159913" cy="2438401"/>
          </a:xfrm>
          <a:prstGeom prst="rect">
            <a:avLst/>
          </a:prstGeom>
        </p:spPr>
        <p:txBody>
          <a:bodyPr>
            <a:normAutofit fontScale="90000"/>
          </a:bodyPr>
          <a:lstStyle/>
          <a:p>
            <a:r>
              <a:rPr dirty="0"/>
              <a:t>CO</a:t>
            </a:r>
            <a:r>
              <a:rPr baseline="-25000" dirty="0"/>
              <a:t>2</a:t>
            </a:r>
            <a:r>
              <a:rPr dirty="0"/>
              <a:t>  emissions</a:t>
            </a:r>
          </a:p>
        </p:txBody>
      </p:sp>
      <p:pic>
        <p:nvPicPr>
          <p:cNvPr id="151" name="temperature-anomaly.png" descr="temperature-anomaly.png"/>
          <p:cNvPicPr>
            <a:picLocks noChangeAspect="1"/>
          </p:cNvPicPr>
          <p:nvPr/>
        </p:nvPicPr>
        <p:blipFill>
          <a:blip r:embed="rId2"/>
          <a:stretch>
            <a:fillRect/>
          </a:stretch>
        </p:blipFill>
        <p:spPr>
          <a:xfrm>
            <a:off x="145023" y="5379369"/>
            <a:ext cx="6024628" cy="4252679"/>
          </a:xfrm>
          <a:prstGeom prst="rect">
            <a:avLst/>
          </a:prstGeom>
          <a:ln w="12700">
            <a:miter lim="400000"/>
          </a:ln>
        </p:spPr>
      </p:pic>
      <p:pic>
        <p:nvPicPr>
          <p:cNvPr id="152" name="图像" descr="图像"/>
          <p:cNvPicPr>
            <a:picLocks noChangeAspect="1"/>
          </p:cNvPicPr>
          <p:nvPr/>
        </p:nvPicPr>
        <p:blipFill>
          <a:blip r:embed="rId3"/>
          <a:srcRect b="4951"/>
          <a:stretch>
            <a:fillRect/>
          </a:stretch>
        </p:blipFill>
        <p:spPr>
          <a:xfrm>
            <a:off x="7269959" y="-31056"/>
            <a:ext cx="5469852" cy="5384674"/>
          </a:xfrm>
          <a:prstGeom prst="rect">
            <a:avLst/>
          </a:prstGeom>
          <a:ln w="12700">
            <a:miter lim="400000"/>
          </a:ln>
        </p:spPr>
      </p:pic>
      <p:sp>
        <p:nvSpPr>
          <p:cNvPr id="153" name="https://ourworldindata.org/co2-and-other-greenhouse-gas-emissions"/>
          <p:cNvSpPr txBox="1"/>
          <p:nvPr/>
        </p:nvSpPr>
        <p:spPr>
          <a:xfrm>
            <a:off x="935963" y="3175349"/>
            <a:ext cx="5090689"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lnSpc>
                <a:spcPts val="4400"/>
              </a:lnSpc>
              <a:defRPr sz="2500" u="sng">
                <a:solidFill>
                  <a:srgbClr val="0000EE"/>
                </a:solidFill>
                <a:latin typeface="Times Roman"/>
                <a:ea typeface="Times Roman"/>
                <a:cs typeface="Times Roman"/>
                <a:sym typeface="Times Roman"/>
                <a:hlinkClick r:id="rId4"/>
              </a:defRPr>
            </a:lvl1pPr>
          </a:lstStyle>
          <a:p>
            <a:r>
              <a:rPr>
                <a:hlinkClick r:id="rId4"/>
              </a:rPr>
              <a:t>https://ourworldindata.org/co2-and-other-greenhouse-gas-emissions</a:t>
            </a:r>
          </a:p>
        </p:txBody>
      </p:sp>
      <p:pic>
        <p:nvPicPr>
          <p:cNvPr id="154" name="global-co-concentration-ppm.png" descr="global-co-concentration-ppm.png"/>
          <p:cNvPicPr>
            <a:picLocks noChangeAspect="1"/>
          </p:cNvPicPr>
          <p:nvPr/>
        </p:nvPicPr>
        <p:blipFill>
          <a:blip r:embed="rId5"/>
          <a:stretch>
            <a:fillRect/>
          </a:stretch>
        </p:blipFill>
        <p:spPr>
          <a:xfrm>
            <a:off x="6317350" y="5448719"/>
            <a:ext cx="5828139" cy="411398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51"/>
                                        </p:tgtEl>
                                        <p:attrNameLst>
                                          <p:attrName>style.visibility</p:attrName>
                                        </p:attrNameLst>
                                      </p:cBhvr>
                                      <p:to>
                                        <p:strVal val="visible"/>
                                      </p:to>
                                    </p:set>
                                    <p:animEffect transition="in" filter="wipe(left)">
                                      <p:cBhvr>
                                        <p:cTn id="12" dur="10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154"/>
                                        </p:tgtEl>
                                        <p:attrNameLst>
                                          <p:attrName>style.visibility</p:attrName>
                                        </p:attrNameLst>
                                      </p:cBhvr>
                                      <p:to>
                                        <p:strVal val="visible"/>
                                      </p:to>
                                    </p:set>
                                    <p:animEffect transition="in" filter="wipe(left)">
                                      <p:cBhvr>
                                        <p:cTn id="17"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advAuto="0"/>
      <p:bldP spid="152" grpId="0" animBg="1" advAuto="0"/>
      <p:bldP spid="154"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annual-co-emissions-by-region.png" descr="annual-co-emissions-by-region.png"/>
          <p:cNvPicPr>
            <a:picLocks noChangeAspect="1"/>
          </p:cNvPicPr>
          <p:nvPr/>
        </p:nvPicPr>
        <p:blipFill>
          <a:blip r:embed="rId2"/>
          <a:stretch>
            <a:fillRect/>
          </a:stretch>
        </p:blipFill>
        <p:spPr>
          <a:xfrm>
            <a:off x="0" y="286870"/>
            <a:ext cx="13004800" cy="9179860"/>
          </a:xfrm>
          <a:prstGeom prst="rect">
            <a:avLst/>
          </a:prstGeom>
          <a:ln w="12700">
            <a:miter lim="400000"/>
          </a:ln>
        </p:spPr>
      </p:pic>
      <p:sp>
        <p:nvSpPr>
          <p:cNvPr id="157" name="圆角矩形"/>
          <p:cNvSpPr/>
          <p:nvPr/>
        </p:nvSpPr>
        <p:spPr>
          <a:xfrm>
            <a:off x="10886714" y="3254217"/>
            <a:ext cx="1261564" cy="406066"/>
          </a:xfrm>
          <a:prstGeom prst="roundRect">
            <a:avLst>
              <a:gd name="adj" fmla="val 46602"/>
            </a:avLst>
          </a:prstGeom>
          <a:ln w="25400">
            <a:solidFill>
              <a:srgbClr val="000000"/>
            </a:solidFill>
            <a:miter lim="400000"/>
          </a:ln>
        </p:spPr>
        <p:txBody>
          <a:bodyPr lIns="50800" tIns="50800" rIns="50800" bIns="50800" anchor="ctr"/>
          <a:lstStyle/>
          <a:p>
            <a:pP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157"/>
                                        </p:tgtEl>
                                        <p:attrNameLst>
                                          <p:attrName>style.visibility</p:attrName>
                                        </p:attrNameLst>
                                      </p:cBhvr>
                                      <p:to>
                                        <p:strVal val="visible"/>
                                      </p:to>
                                    </p:set>
                                    <p:animEffect transition="in" filter="wipe(down)">
                                      <p:cBhvr>
                                        <p:cTn id="7" dur="499"/>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Annual CO2 emissions"/>
          <p:cNvSpPr txBox="1">
            <a:spLocks noGrp="1"/>
          </p:cNvSpPr>
          <p:nvPr>
            <p:ph type="title"/>
          </p:nvPr>
        </p:nvSpPr>
        <p:spPr>
          <a:xfrm>
            <a:off x="787400" y="-23281"/>
            <a:ext cx="11430000" cy="2438401"/>
          </a:xfrm>
          <a:prstGeom prst="rect">
            <a:avLst/>
          </a:prstGeom>
        </p:spPr>
        <p:txBody>
          <a:bodyPr/>
          <a:lstStyle/>
          <a:p>
            <a:r>
              <a:t>Annual CO2 emissions</a:t>
            </a:r>
          </a:p>
        </p:txBody>
      </p:sp>
      <p:pic>
        <p:nvPicPr>
          <p:cNvPr id="160" name="Annual CO2 emmissions 2017-1.mp4" descr="Annual CO2 emmissions 2017-1.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1467292" y="1917021"/>
            <a:ext cx="10566401" cy="76708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60"/>
                </p:tgtEl>
              </p:cMediaNode>
            </p:video>
            <p:seq concurrent="1" prevAc="none" nextAc="seek">
              <p:cTn id="8" restart="whenNotActive" fill="hold" evtFilter="cancelBubble" nodeType="interactiveSeq">
                <p:stCondLst>
                  <p:cond evt="onClick" delay="0">
                    <p:tgtEl>
                      <p:spTgt spid="16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0"/>
                                        </p:tgtEl>
                                      </p:cBhvr>
                                    </p:cmd>
                                  </p:childTnLst>
                                </p:cTn>
                              </p:par>
                            </p:childTnLst>
                          </p:cTn>
                        </p:par>
                      </p:childTnLst>
                    </p:cTn>
                  </p:par>
                </p:childTnLst>
              </p:cTn>
              <p:nextCondLst>
                <p:cond evt="onClick" delay="0">
                  <p:tgtEl>
                    <p:spTgt spid="16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armony">
  <a:themeElements>
    <a:clrScheme name="Harmony">
      <a:dk1>
        <a:srgbClr val="5E5E5E"/>
      </a:dk1>
      <a:lt1>
        <a:srgbClr val="5E0033"/>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Harmony">
  <a:themeElements>
    <a:clrScheme name="Harmony">
      <a:dk1>
        <a:srgbClr val="000000"/>
      </a:dk1>
      <a:lt1>
        <a:srgbClr val="FFFFFF"/>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6D114C-2430-43D2-A2C0-EEC4BB56000A}"/>
</file>

<file path=customXml/itemProps2.xml><?xml version="1.0" encoding="utf-8"?>
<ds:datastoreItem xmlns:ds="http://schemas.openxmlformats.org/officeDocument/2006/customXml" ds:itemID="{417D72BA-5749-47DC-827E-3E55E2CECC79}"/>
</file>

<file path=customXml/itemProps3.xml><?xml version="1.0" encoding="utf-8"?>
<ds:datastoreItem xmlns:ds="http://schemas.openxmlformats.org/officeDocument/2006/customXml" ds:itemID="{8B7C5FF7-0A99-49FF-AFD7-5B2CBE33F8F8}"/>
</file>

<file path=docProps/app.xml><?xml version="1.0" encoding="utf-8"?>
<Properties xmlns="http://schemas.openxmlformats.org/officeDocument/2006/extended-properties" xmlns:vt="http://schemas.openxmlformats.org/officeDocument/2006/docPropsVTypes">
  <TotalTime>851</TotalTime>
  <Words>6922</Words>
  <Application>Microsoft Macintosh PowerPoint</Application>
  <PresentationFormat>自定义</PresentationFormat>
  <Paragraphs>298</Paragraphs>
  <Slides>67</Slides>
  <Notes>21</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Baskerville</vt:lpstr>
      <vt:lpstr>Georgia</vt:lpstr>
      <vt:lpstr>Helvetica</vt:lpstr>
      <vt:lpstr>Helvetica Neue</vt:lpstr>
      <vt:lpstr>Hoefler Text</vt:lpstr>
      <vt:lpstr>Times New Roman</vt:lpstr>
      <vt:lpstr>Times Roman</vt:lpstr>
      <vt:lpstr>Harmony</vt:lpstr>
      <vt:lpstr>C22 Pollution</vt:lpstr>
      <vt:lpstr>Pollution - outline</vt:lpstr>
      <vt:lpstr>Objectives</vt:lpstr>
      <vt:lpstr>Videos</vt:lpstr>
      <vt:lpstr>Greenhouse effect</vt:lpstr>
      <vt:lpstr>Greenhouse gases (GHG)</vt:lpstr>
      <vt:lpstr>CO2  emissions</vt:lpstr>
      <vt:lpstr>PowerPoint 演示文稿</vt:lpstr>
      <vt:lpstr>Annual CO2 emissions</vt:lpstr>
      <vt:lpstr>Global warming effect</vt:lpstr>
      <vt:lpstr>What can we do? </vt:lpstr>
      <vt:lpstr>PowerPoint 演示文稿</vt:lpstr>
      <vt:lpstr>Global Warming Potential (GWP)</vt:lpstr>
      <vt:lpstr>PowerPoint 演示文稿</vt:lpstr>
      <vt:lpstr>PowerPoint 演示文稿</vt:lpstr>
      <vt:lpstr>Ozone layer</vt:lpstr>
      <vt:lpstr>PowerPoint 演示文稿</vt:lpstr>
      <vt:lpstr>PowerPoint 演示文稿</vt:lpstr>
      <vt:lpstr>PowerPoint 演示文稿</vt:lpstr>
      <vt:lpstr>PowerPoint 演示文稿</vt:lpstr>
      <vt:lpstr>PowerPoint 演示文稿</vt:lpstr>
      <vt:lpstr>Earth’s Pollution</vt:lpstr>
      <vt:lpstr>Earth’s pollution</vt:lpstr>
      <vt:lpstr>Acid rain - causes</vt:lpstr>
      <vt:lpstr>Acid rain</vt:lpstr>
      <vt:lpstr>Acid rain - affect soil &amp; vegetation</vt:lpstr>
      <vt:lpstr>Acid rain - affect soil &amp; vegetation</vt:lpstr>
      <vt:lpstr>Acid rain - affect surface water and aquatic organisms</vt:lpstr>
      <vt:lpstr>Acid rain - other problems</vt:lpstr>
      <vt:lpstr>Acid rain - affect buildings and rocks</vt:lpstr>
      <vt:lpstr>Acid rain - solutions</vt:lpstr>
      <vt:lpstr>Acid rain - individual effort</vt:lpstr>
      <vt:lpstr>Acid rain - Task</vt:lpstr>
      <vt:lpstr>Water pollution - Chemical waste</vt:lpstr>
      <vt:lpstr>Water pollution - Chemical waste from industry</vt:lpstr>
      <vt:lpstr>Water pollution - Chemical waste</vt:lpstr>
      <vt:lpstr>Water pollution - Chemical waste examples</vt:lpstr>
      <vt:lpstr>Water pollution - Chemical waste examples</vt:lpstr>
      <vt:lpstr>Water pollution - Chemical waste examples</vt:lpstr>
      <vt:lpstr>Water pollution - Eutrophication</vt:lpstr>
      <vt:lpstr>Water pollution - Eutrophication: causes</vt:lpstr>
      <vt:lpstr>Water pollution - Eutrophication: progress</vt:lpstr>
      <vt:lpstr>Water pollution - Eutrophication: red tide</vt:lpstr>
      <vt:lpstr>Water pollution - Eutrophication: remediation</vt:lpstr>
      <vt:lpstr>Water pollution - Eutrophication: remediation</vt:lpstr>
      <vt:lpstr>Plastics</vt:lpstr>
      <vt:lpstr>Videos</vt:lpstr>
      <vt:lpstr>Plastics</vt:lpstr>
      <vt:lpstr>What’s bad about plastics?</vt:lpstr>
      <vt:lpstr>Plastic kills!</vt:lpstr>
      <vt:lpstr>Plastic kills!</vt:lpstr>
      <vt:lpstr>Plastic kills!</vt:lpstr>
      <vt:lpstr>Non-biodegradable waste</vt:lpstr>
      <vt:lpstr>Radioactive waste - Nuclear fall-out</vt:lpstr>
      <vt:lpstr>Radioactive waste - Nuclear fall-out</vt:lpstr>
      <vt:lpstr>PowerPoint 演示文稿</vt:lpstr>
      <vt:lpstr>Pesticides - Problems</vt:lpstr>
      <vt:lpstr>Pesticides - DDT</vt:lpstr>
      <vt:lpstr>Pesticides - DDT</vt:lpstr>
      <vt:lpstr>Pesticides - DDT</vt:lpstr>
      <vt:lpstr>Toxic waste - DDT</vt:lpstr>
      <vt:lpstr>Bioaccumulation</vt:lpstr>
      <vt:lpstr>Bioaccumulation</vt:lpstr>
      <vt:lpstr>Bioaccumulation - PBTs</vt:lpstr>
      <vt:lpstr>Bioaccumulation - PBTs</vt:lpstr>
      <vt:lpstr>Water pollution - Female contraceptive hormones</vt:lpstr>
      <vt:lpstr>Waste disposal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C22 Pollution</dc:title>
  <cp:lastModifiedBy>柴 文婷</cp:lastModifiedBy>
  <cp:revision>1</cp:revision>
  <dcterms:modified xsi:type="dcterms:W3CDTF">2022-03-23T03:41:40Z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